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0" r:id="rId3"/>
    <p:sldId id="261" r:id="rId4"/>
    <p:sldId id="257" r:id="rId5"/>
    <p:sldId id="258" r:id="rId6"/>
    <p:sldId id="259" r:id="rId7"/>
    <p:sldId id="262" r:id="rId8"/>
    <p:sldId id="263" r:id="rId9"/>
    <p:sldId id="264" r:id="rId10"/>
    <p:sldId id="265" r:id="rId11"/>
    <p:sldId id="266" r:id="rId12"/>
    <p:sldId id="267" r:id="rId13"/>
    <p:sldId id="268" r:id="rId14"/>
    <p:sldId id="269" r:id="rId15"/>
    <p:sldId id="272" r:id="rId16"/>
    <p:sldId id="270" r:id="rId17"/>
    <p:sldId id="271" r:id="rId18"/>
    <p:sldId id="273" r:id="rId19"/>
    <p:sldId id="274" r:id="rId20"/>
    <p:sldId id="275" r:id="rId21"/>
  </p:sldIdLst>
  <p:sldSz cx="9144000" cy="6858000" type="screen4x3"/>
  <p:notesSz cx="6858000" cy="9144000"/>
  <p:defaultTextStyle>
    <a:defPPr>
      <a:defRPr lang="en-US"/>
    </a:defPPr>
    <a:lvl1pPr algn="l" rtl="0" fontAlgn="base">
      <a:spcBef>
        <a:spcPct val="0"/>
      </a:spcBef>
      <a:spcAft>
        <a:spcPct val="0"/>
      </a:spcAft>
      <a:defRPr i="1" kern="1200">
        <a:solidFill>
          <a:schemeClr val="tx1"/>
        </a:solidFill>
        <a:latin typeface="Arial" charset="0"/>
        <a:ea typeface="+mn-ea"/>
        <a:cs typeface="Arial" charset="0"/>
      </a:defRPr>
    </a:lvl1pPr>
    <a:lvl2pPr marL="457200" algn="l" rtl="0" fontAlgn="base">
      <a:spcBef>
        <a:spcPct val="0"/>
      </a:spcBef>
      <a:spcAft>
        <a:spcPct val="0"/>
      </a:spcAft>
      <a:defRPr i="1" kern="1200">
        <a:solidFill>
          <a:schemeClr val="tx1"/>
        </a:solidFill>
        <a:latin typeface="Arial" charset="0"/>
        <a:ea typeface="+mn-ea"/>
        <a:cs typeface="Arial" charset="0"/>
      </a:defRPr>
    </a:lvl2pPr>
    <a:lvl3pPr marL="914400" algn="l" rtl="0" fontAlgn="base">
      <a:spcBef>
        <a:spcPct val="0"/>
      </a:spcBef>
      <a:spcAft>
        <a:spcPct val="0"/>
      </a:spcAft>
      <a:defRPr i="1" kern="1200">
        <a:solidFill>
          <a:schemeClr val="tx1"/>
        </a:solidFill>
        <a:latin typeface="Arial" charset="0"/>
        <a:ea typeface="+mn-ea"/>
        <a:cs typeface="Arial" charset="0"/>
      </a:defRPr>
    </a:lvl3pPr>
    <a:lvl4pPr marL="1371600" algn="l" rtl="0" fontAlgn="base">
      <a:spcBef>
        <a:spcPct val="0"/>
      </a:spcBef>
      <a:spcAft>
        <a:spcPct val="0"/>
      </a:spcAft>
      <a:defRPr i="1" kern="1200">
        <a:solidFill>
          <a:schemeClr val="tx1"/>
        </a:solidFill>
        <a:latin typeface="Arial" charset="0"/>
        <a:ea typeface="+mn-ea"/>
        <a:cs typeface="Arial" charset="0"/>
      </a:defRPr>
    </a:lvl4pPr>
    <a:lvl5pPr marL="1828800" algn="l" rtl="0" fontAlgn="base">
      <a:spcBef>
        <a:spcPct val="0"/>
      </a:spcBef>
      <a:spcAft>
        <a:spcPct val="0"/>
      </a:spcAft>
      <a:defRPr i="1" kern="1200">
        <a:solidFill>
          <a:schemeClr val="tx1"/>
        </a:solidFill>
        <a:latin typeface="Arial" charset="0"/>
        <a:ea typeface="+mn-ea"/>
        <a:cs typeface="Arial" charset="0"/>
      </a:defRPr>
    </a:lvl5pPr>
    <a:lvl6pPr marL="2286000" algn="l" defTabSz="914400" rtl="0" eaLnBrk="1" latinLnBrk="0" hangingPunct="1">
      <a:defRPr i="1" kern="1200">
        <a:solidFill>
          <a:schemeClr val="tx1"/>
        </a:solidFill>
        <a:latin typeface="Arial" charset="0"/>
        <a:ea typeface="+mn-ea"/>
        <a:cs typeface="Arial" charset="0"/>
      </a:defRPr>
    </a:lvl6pPr>
    <a:lvl7pPr marL="2743200" algn="l" defTabSz="914400" rtl="0" eaLnBrk="1" latinLnBrk="0" hangingPunct="1">
      <a:defRPr i="1" kern="1200">
        <a:solidFill>
          <a:schemeClr val="tx1"/>
        </a:solidFill>
        <a:latin typeface="Arial" charset="0"/>
        <a:ea typeface="+mn-ea"/>
        <a:cs typeface="Arial" charset="0"/>
      </a:defRPr>
    </a:lvl7pPr>
    <a:lvl8pPr marL="3200400" algn="l" defTabSz="914400" rtl="0" eaLnBrk="1" latinLnBrk="0" hangingPunct="1">
      <a:defRPr i="1" kern="1200">
        <a:solidFill>
          <a:schemeClr val="tx1"/>
        </a:solidFill>
        <a:latin typeface="Arial" charset="0"/>
        <a:ea typeface="+mn-ea"/>
        <a:cs typeface="Arial" charset="0"/>
      </a:defRPr>
    </a:lvl8pPr>
    <a:lvl9pPr marL="3657600" algn="l" defTabSz="914400" rtl="0" eaLnBrk="1" latinLnBrk="0" hangingPunct="1">
      <a:defRPr i="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i="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i="0" smtClean="0">
                <a:latin typeface="+mn-lt"/>
                <a:cs typeface="+mn-cs"/>
              </a:defRPr>
            </a:lvl1pPr>
          </a:lstStyle>
          <a:p>
            <a:pPr>
              <a:defRPr/>
            </a:pPr>
            <a:fld id="{A2C8CE0F-91D1-480E-8859-3B448885FE92}" type="datetimeFigureOut">
              <a:rPr lang="en-US"/>
              <a:pPr>
                <a:defRPr/>
              </a:pPr>
              <a:t>1/15/2013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i="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i="0" smtClean="0">
                <a:latin typeface="+mn-lt"/>
                <a:cs typeface="+mn-cs"/>
              </a:defRPr>
            </a:lvl1pPr>
          </a:lstStyle>
          <a:p>
            <a:pPr>
              <a:defRPr/>
            </a:pPr>
            <a:fld id="{81185FE7-218B-4C0D-8AC9-05482FA93832}"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4CEE6E-5347-42F0-9CE4-963D021F14C7}" type="slidenum">
              <a:rPr lang="en-GB"/>
              <a:pPr fontAlgn="base">
                <a:spcBef>
                  <a:spcPct val="0"/>
                </a:spcBef>
                <a:spcAft>
                  <a:spcPct val="0"/>
                </a:spcAft>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348B92-1703-4647-89DC-7283EF0BCBEC}" type="slidenum">
              <a:rPr lang="en-GB"/>
              <a:pPr fontAlgn="base">
                <a:spcBef>
                  <a:spcPct val="0"/>
                </a:spcBef>
                <a:spcAft>
                  <a:spcPct val="0"/>
                </a:spcAft>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9B88EB-10AB-4CEA-A3F2-085C37AAC26C}" type="slidenum">
              <a:rPr lang="en-GB"/>
              <a:pPr fontAlgn="base">
                <a:spcBef>
                  <a:spcPct val="0"/>
                </a:spcBef>
                <a:spcAft>
                  <a:spcPct val="0"/>
                </a:spcAft>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F1A24F-D352-47CD-ADAB-7547BFF43558}" type="slidenum">
              <a:rPr lang="en-GB"/>
              <a:pPr fontAlgn="base">
                <a:spcBef>
                  <a:spcPct val="0"/>
                </a:spcBef>
                <a:spcAft>
                  <a:spcPct val="0"/>
                </a:spcAft>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AFC957-BA1F-491C-9453-E7C852A5BF0A}" type="slidenum">
              <a:rPr lang="en-GB"/>
              <a:pPr fontAlgn="base">
                <a:spcBef>
                  <a:spcPct val="0"/>
                </a:spcBef>
                <a:spcAft>
                  <a:spcPct val="0"/>
                </a:spcAft>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5A02731-A4F0-4EEE-855F-2803EBA068CA}" type="slidenum">
              <a:rPr lang="en-GB"/>
              <a:pPr fontAlgn="base">
                <a:spcBef>
                  <a:spcPct val="0"/>
                </a:spcBef>
                <a:spcAft>
                  <a:spcPct val="0"/>
                </a:spcAft>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833442-4DBA-4469-A473-0C0BFEE5B4CC}" type="slidenum">
              <a:rPr lang="en-GB"/>
              <a:pPr fontAlgn="base">
                <a:spcBef>
                  <a:spcPct val="0"/>
                </a:spcBef>
                <a:spcAft>
                  <a:spcPct val="0"/>
                </a:spcAft>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07A974-131E-4723-AA96-B142395E82B0}" type="slidenum">
              <a:rPr lang="en-GB"/>
              <a:pPr fontAlgn="base">
                <a:spcBef>
                  <a:spcPct val="0"/>
                </a:spcBef>
                <a:spcAft>
                  <a:spcPct val="0"/>
                </a:spcAft>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79B493-61D8-4C0F-BEE4-A704C3F48B93}" type="slidenum">
              <a:rPr lang="en-GB"/>
              <a:pPr fontAlgn="base">
                <a:spcBef>
                  <a:spcPct val="0"/>
                </a:spcBef>
                <a:spcAft>
                  <a:spcPct val="0"/>
                </a:spcAft>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83C9EB-D5F4-47A0-B33C-04FD2953632A}" type="slidenum">
              <a:rPr lang="en-GB"/>
              <a:pPr fontAlgn="base">
                <a:spcBef>
                  <a:spcPct val="0"/>
                </a:spcBef>
                <a:spcAft>
                  <a:spcPct val="0"/>
                </a:spcAft>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5B0D9A-E289-4AF4-BBE3-B6EE7060F483}" type="slidenum">
              <a:rPr lang="en-GB"/>
              <a:pPr fontAlgn="base">
                <a:spcBef>
                  <a:spcPct val="0"/>
                </a:spcBef>
                <a:spcAft>
                  <a:spcPct val="0"/>
                </a:spcAft>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35A637-695F-47A5-8B45-91D20AE51835}" type="slidenum">
              <a:rPr lang="en-GB"/>
              <a:pPr fontAlgn="base">
                <a:spcBef>
                  <a:spcPct val="0"/>
                </a:spcBef>
                <a:spcAft>
                  <a:spcPct val="0"/>
                </a:spcAft>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47DFEA-2487-4C32-8343-FC1301044AB1}" type="slidenum">
              <a:rPr lang="en-GB"/>
              <a:pPr fontAlgn="base">
                <a:spcBef>
                  <a:spcPct val="0"/>
                </a:spcBef>
                <a:spcAft>
                  <a:spcPct val="0"/>
                </a:spcAft>
              </a:pPr>
              <a:t>20</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427A0D-E5B3-47E0-AC56-C6906B260BE2}" type="slidenum">
              <a:rPr lang="en-GB"/>
              <a:pPr fontAlgn="base">
                <a:spcBef>
                  <a:spcPct val="0"/>
                </a:spcBef>
                <a:spcAft>
                  <a:spcPct val="0"/>
                </a:spcAft>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4C1992-0A62-4CB5-B236-372448349D4E}" type="slidenum">
              <a:rPr lang="en-GB"/>
              <a:pPr fontAlgn="base">
                <a:spcBef>
                  <a:spcPct val="0"/>
                </a:spcBef>
                <a:spcAft>
                  <a:spcPct val="0"/>
                </a:spcAft>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CFCF20-21D0-447A-8383-F69D20FC86A8}" type="slidenum">
              <a:rPr lang="en-GB"/>
              <a:pPr fontAlgn="base">
                <a:spcBef>
                  <a:spcPct val="0"/>
                </a:spcBef>
                <a:spcAft>
                  <a:spcPct val="0"/>
                </a:spcAft>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87A44E-5801-4B12-89B0-F4D12A6A1308}" type="slidenum">
              <a:rPr lang="en-GB"/>
              <a:pPr fontAlgn="base">
                <a:spcBef>
                  <a:spcPct val="0"/>
                </a:spcBef>
                <a:spcAft>
                  <a:spcPct val="0"/>
                </a:spcAft>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07C301-7A58-4FF6-8F5A-86082B0663CA}" type="slidenum">
              <a:rPr lang="en-GB"/>
              <a:pPr fontAlgn="base">
                <a:spcBef>
                  <a:spcPct val="0"/>
                </a:spcBef>
                <a:spcAft>
                  <a:spcPct val="0"/>
                </a:spcAft>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C2C47B-198D-4EA0-A89F-0F65A379C62E}" type="slidenum">
              <a:rPr lang="en-GB"/>
              <a:pPr fontAlgn="base">
                <a:spcBef>
                  <a:spcPct val="0"/>
                </a:spcBef>
                <a:spcAft>
                  <a:spcPct val="0"/>
                </a:spcAft>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4465542-277F-4913-ACAA-201EB10E1549}" type="slidenum">
              <a:rPr lang="en-GB"/>
              <a:pPr fontAlgn="base">
                <a:spcBef>
                  <a:spcPct val="0"/>
                </a:spcBef>
                <a:spcAft>
                  <a:spcPct val="0"/>
                </a:spcAft>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8E27AF0-F701-40DA-835F-369D83E74061}" type="datetimeFigureOut">
              <a:rPr lang="en-US"/>
              <a:pPr>
                <a:defRPr/>
              </a:pPr>
              <a:t>1/15/2013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CD6CD78-D33E-409A-930F-A0AC3C8738F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9F17E4D-C200-4433-98A1-747F67A2BAD6}" type="datetimeFigureOut">
              <a:rPr lang="en-US"/>
              <a:pPr>
                <a:defRPr/>
              </a:pPr>
              <a:t>1/15/2013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437F7B2-BDC5-45BD-B7B4-52C30E97285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77A810A-FD84-414A-A53E-37F614FF8C33}" type="datetimeFigureOut">
              <a:rPr lang="en-US"/>
              <a:pPr>
                <a:defRPr/>
              </a:pPr>
              <a:t>1/15/2013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FF06206-4822-49CC-956E-DDE89781F19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802E384-9585-4AA3-82A0-30814727E640}" type="datetimeFigureOut">
              <a:rPr lang="en-US"/>
              <a:pPr>
                <a:defRPr/>
              </a:pPr>
              <a:t>1/15/2013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1EA512B-0362-45E8-A68A-1BB3A0C791F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806083A-EBD6-4972-B9FC-FBE5E8A8DF7D}" type="datetimeFigureOut">
              <a:rPr lang="en-US"/>
              <a:pPr>
                <a:defRPr/>
              </a:pPr>
              <a:t>1/15/2013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B1B035C-5775-426E-9730-666FD53F7C4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011EE738-597A-4050-9FB7-1B2267369EFA}" type="datetimeFigureOut">
              <a:rPr lang="en-US"/>
              <a:pPr>
                <a:defRPr/>
              </a:pPr>
              <a:t>1/15/2013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FF12DCF-E6A9-49FF-9DF3-84BADEC295C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969060D6-652E-48EF-A384-8257E8DA3CA6}" type="datetimeFigureOut">
              <a:rPr lang="en-US"/>
              <a:pPr>
                <a:defRPr/>
              </a:pPr>
              <a:t>1/15/2013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927D5DA2-5B33-4E2A-8D16-21D206F5C31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BEE8E58-4C2E-412C-9ED0-772FB01AA3FB}" type="datetimeFigureOut">
              <a:rPr lang="en-US"/>
              <a:pPr>
                <a:defRPr/>
              </a:pPr>
              <a:t>1/15/2013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A81E6A5A-C513-4CD5-A375-C222AFFE86D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E27583-B133-4FC3-B81A-9F5C4F88EACC}" type="datetimeFigureOut">
              <a:rPr lang="en-US"/>
              <a:pPr>
                <a:defRPr/>
              </a:pPr>
              <a:t>1/15/2013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A68E78C7-7A44-43FD-94B2-4719441B879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B2866A-D5D8-4981-AAE4-6B38BA8EAD97}" type="datetimeFigureOut">
              <a:rPr lang="en-US"/>
              <a:pPr>
                <a:defRPr/>
              </a:pPr>
              <a:t>1/15/2013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66B090D-2639-4DC6-BE7F-C18C262B3BB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E2A214-F5FB-42D5-95EF-437C3948F72A}" type="datetimeFigureOut">
              <a:rPr lang="en-US"/>
              <a:pPr>
                <a:defRPr/>
              </a:pPr>
              <a:t>1/15/2013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C247630-4907-46F8-9CDF-A1E2F310418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i="0" smtClean="0">
                <a:solidFill>
                  <a:schemeClr val="tx1">
                    <a:tint val="75000"/>
                  </a:schemeClr>
                </a:solidFill>
                <a:latin typeface="+mn-lt"/>
                <a:cs typeface="+mn-cs"/>
              </a:defRPr>
            </a:lvl1pPr>
          </a:lstStyle>
          <a:p>
            <a:pPr>
              <a:defRPr/>
            </a:pPr>
            <a:fld id="{989F9B4C-4B24-4828-840B-D5C3123C40D0}" type="datetimeFigureOut">
              <a:rPr lang="en-US"/>
              <a:pPr>
                <a:defRPr/>
              </a:pPr>
              <a:t>1/15/2013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i="0" smtClean="0">
                <a:solidFill>
                  <a:schemeClr val="tx1">
                    <a:tint val="75000"/>
                  </a:schemeClr>
                </a:solidFill>
                <a:latin typeface="+mn-lt"/>
                <a:cs typeface="+mn-cs"/>
              </a:defRPr>
            </a:lvl1pPr>
          </a:lstStyle>
          <a:p>
            <a:pPr>
              <a:defRPr/>
            </a:pPr>
            <a:fld id="{B69C6F7F-7C35-4EA9-92C2-F6C96FFC56B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5.gif"/></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slideLayout" Target="../slideLayouts/slideLayout7.xml"/><Relationship Id="rId7" Type="http://schemas.openxmlformats.org/officeDocument/2006/relationships/image" Target="../media/image21.png"/><Relationship Id="rId2" Type="http://schemas.openxmlformats.org/officeDocument/2006/relationships/audio" Target="../media/audio2.wav"/><Relationship Id="rId1" Type="http://schemas.openxmlformats.org/officeDocument/2006/relationships/audio" Target="../media/audio1.wav"/><Relationship Id="rId6" Type="http://schemas.openxmlformats.org/officeDocument/2006/relationships/image" Target="../media/image20.jpeg"/><Relationship Id="rId5" Type="http://schemas.openxmlformats.org/officeDocument/2006/relationships/image" Target="../media/image19.png"/><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GB" sz="8000" b="1" smtClean="0"/>
              <a:t>Romeo and Juliet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www.antoniogenna.net/simpson/bart/amour.gif"/>
          <p:cNvPicPr>
            <a:picLocks noChangeAspect="1" noChangeArrowheads="1"/>
          </p:cNvPicPr>
          <p:nvPr/>
        </p:nvPicPr>
        <p:blipFill>
          <a:blip r:embed="rId3" cstate="print"/>
          <a:srcRect/>
          <a:stretch>
            <a:fillRect/>
          </a:stretch>
        </p:blipFill>
        <p:spPr bwMode="auto">
          <a:xfrm>
            <a:off x="2643188" y="1000125"/>
            <a:ext cx="3714750" cy="4953000"/>
          </a:xfrm>
          <a:prstGeom prst="rect">
            <a:avLst/>
          </a:prstGeom>
          <a:noFill/>
          <a:ln w="9525">
            <a:noFill/>
            <a:miter lim="800000"/>
            <a:headEnd/>
            <a:tailEnd/>
          </a:ln>
        </p:spPr>
      </p:pic>
      <p:sp>
        <p:nvSpPr>
          <p:cNvPr id="3" name="TextBox 2"/>
          <p:cNvSpPr txBox="1">
            <a:spLocks noChangeArrowheads="1"/>
          </p:cNvSpPr>
          <p:nvPr/>
        </p:nvSpPr>
        <p:spPr bwMode="auto">
          <a:xfrm>
            <a:off x="1928813" y="5429250"/>
            <a:ext cx="5143500" cy="646113"/>
          </a:xfrm>
          <a:prstGeom prst="rect">
            <a:avLst/>
          </a:prstGeom>
          <a:solidFill>
            <a:schemeClr val="bg1"/>
          </a:solidFill>
          <a:ln w="9525">
            <a:noFill/>
            <a:miter lim="800000"/>
            <a:headEnd/>
            <a:tailEnd/>
          </a:ln>
        </p:spPr>
        <p:txBody>
          <a:bodyPr>
            <a:spAutoFit/>
          </a:bodyPr>
          <a:lstStyle/>
          <a:p>
            <a:r>
              <a:rPr lang="en-GB" i="0">
                <a:latin typeface="Calibri" pitchFamily="34" charset="0"/>
              </a:rPr>
              <a:t>Rosaline is forgotten as Romeo spots a beautiful girl across the ballroom. </a:t>
            </a:r>
          </a:p>
        </p:txBody>
      </p:sp>
      <p:sp>
        <p:nvSpPr>
          <p:cNvPr id="4" name="Rectangle 3"/>
          <p:cNvSpPr/>
          <p:nvPr/>
        </p:nvSpPr>
        <p:spPr>
          <a:xfrm>
            <a:off x="0" y="0"/>
            <a:ext cx="5079597" cy="923330"/>
          </a:xfrm>
          <a:prstGeom prst="rect">
            <a:avLst/>
          </a:prstGeom>
          <a:noFill/>
        </p:spPr>
        <p:txBody>
          <a:bodyPr wrap="none">
            <a:spAutoFit/>
          </a:bodyPr>
          <a:lstStyle/>
          <a:p>
            <a:pPr algn="ctr" fontAlgn="auto">
              <a:spcBef>
                <a:spcPts val="0"/>
              </a:spcBef>
              <a:spcAft>
                <a:spcPts val="0"/>
              </a:spcAft>
              <a:defRPr/>
            </a:pPr>
            <a:r>
              <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rPr>
              <a:t>Love at first sight</a:t>
            </a:r>
            <a:endPar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blinds(horizontal)">
                                      <p:cBhvr>
                                        <p:cTn id="7" dur="500"/>
                                        <p:tgtEl>
                                          <p:spTgt spid="33794"/>
                                        </p:tgtEl>
                                      </p:cBhvr>
                                    </p:animEffect>
                                  </p:childTnLst>
                                </p:cTn>
                              </p:par>
                              <p:par>
                                <p:cTn id="8" presetID="25"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p:cTn id="10"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1"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2"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 calcmode="lin" valueType="num">
                                      <p:cBhvr>
                                        <p:cTn id="14"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5"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6"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7"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z.about.com/d/animatedtv/1/0/c/A/nelson.jpg"/>
          <p:cNvPicPr>
            <a:picLocks noChangeAspect="1" noChangeArrowheads="1"/>
          </p:cNvPicPr>
          <p:nvPr/>
        </p:nvPicPr>
        <p:blipFill>
          <a:blip r:embed="rId3" cstate="print"/>
          <a:srcRect/>
          <a:stretch>
            <a:fillRect/>
          </a:stretch>
        </p:blipFill>
        <p:spPr bwMode="auto">
          <a:xfrm>
            <a:off x="5286380" y="714356"/>
            <a:ext cx="3324229" cy="5348673"/>
          </a:xfrm>
          <a:prstGeom prst="rect">
            <a:avLst/>
          </a:prstGeom>
          <a:noFill/>
          <a:scene3d>
            <a:camera prst="orthographicFront">
              <a:rot lat="0" lon="10800000" rev="0"/>
            </a:camera>
            <a:lightRig rig="threePt" dir="t"/>
          </a:scene3d>
        </p:spPr>
      </p:pic>
      <p:sp>
        <p:nvSpPr>
          <p:cNvPr id="3" name="TextBox 2"/>
          <p:cNvSpPr txBox="1">
            <a:spLocks noChangeArrowheads="1"/>
          </p:cNvSpPr>
          <p:nvPr/>
        </p:nvSpPr>
        <p:spPr bwMode="auto">
          <a:xfrm>
            <a:off x="500063" y="1785938"/>
            <a:ext cx="4214812" cy="923925"/>
          </a:xfrm>
          <a:prstGeom prst="rect">
            <a:avLst/>
          </a:prstGeom>
          <a:solidFill>
            <a:schemeClr val="bg1"/>
          </a:solidFill>
          <a:ln w="9525">
            <a:noFill/>
            <a:miter lim="800000"/>
            <a:headEnd/>
            <a:tailEnd/>
          </a:ln>
        </p:spPr>
        <p:txBody>
          <a:bodyPr>
            <a:spAutoFit/>
          </a:bodyPr>
          <a:lstStyle/>
          <a:p>
            <a:r>
              <a:rPr lang="en-GB" i="0">
                <a:latin typeface="Calibri" pitchFamily="34" charset="0"/>
              </a:rPr>
              <a:t>Juliet’s cousin realise that the Montague’s have gate-crashed the party. He is not impressed.</a:t>
            </a:r>
          </a:p>
        </p:txBody>
      </p:sp>
      <p:pic>
        <p:nvPicPr>
          <p:cNvPr id="35844" name="Picture 4" descr="http://www.thesimpsonstv.net/userimages/user3148_1167257175.jpg"/>
          <p:cNvPicPr>
            <a:picLocks noChangeAspect="1" noChangeArrowheads="1"/>
          </p:cNvPicPr>
          <p:nvPr/>
        </p:nvPicPr>
        <p:blipFill>
          <a:blip r:embed="rId4" cstate="print"/>
          <a:srcRect/>
          <a:stretch>
            <a:fillRect/>
          </a:stretch>
        </p:blipFill>
        <p:spPr bwMode="auto">
          <a:xfrm>
            <a:off x="357158" y="3071810"/>
            <a:ext cx="2714625" cy="3429000"/>
          </a:xfrm>
          <a:prstGeom prst="rect">
            <a:avLst/>
          </a:prstGeom>
          <a:noFill/>
          <a:scene3d>
            <a:camera prst="orthographicFront">
              <a:rot lat="0" lon="10800000" rev="0"/>
            </a:camera>
            <a:lightRig rig="threePt" dir="t"/>
          </a:scene3d>
        </p:spPr>
      </p:pic>
      <p:sp>
        <p:nvSpPr>
          <p:cNvPr id="5" name="TextBox 4"/>
          <p:cNvSpPr txBox="1">
            <a:spLocks noChangeArrowheads="1"/>
          </p:cNvSpPr>
          <p:nvPr/>
        </p:nvSpPr>
        <p:spPr bwMode="auto">
          <a:xfrm>
            <a:off x="3357563" y="5715000"/>
            <a:ext cx="2857500" cy="923925"/>
          </a:xfrm>
          <a:prstGeom prst="rect">
            <a:avLst/>
          </a:prstGeom>
          <a:solidFill>
            <a:schemeClr val="bg1"/>
          </a:solidFill>
          <a:ln w="9525">
            <a:noFill/>
            <a:miter lim="800000"/>
            <a:headEnd/>
            <a:tailEnd/>
          </a:ln>
        </p:spPr>
        <p:txBody>
          <a:bodyPr>
            <a:spAutoFit/>
          </a:bodyPr>
          <a:lstStyle/>
          <a:p>
            <a:r>
              <a:rPr lang="en-GB" i="0">
                <a:latin typeface="Calibri" pitchFamily="34" charset="0"/>
              </a:rPr>
              <a:t>Not wanting to ruin the party, Capulet tells Tybalt to ignore them for the night.</a:t>
            </a:r>
          </a:p>
        </p:txBody>
      </p:sp>
      <p:cxnSp>
        <p:nvCxnSpPr>
          <p:cNvPr id="7" name="Straight Arrow Connector 6"/>
          <p:cNvCxnSpPr/>
          <p:nvPr/>
        </p:nvCxnSpPr>
        <p:spPr>
          <a:xfrm>
            <a:off x="4000500" y="857250"/>
            <a:ext cx="2428875" cy="78581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295" name="TextBox 7"/>
          <p:cNvSpPr txBox="1">
            <a:spLocks noChangeArrowheads="1"/>
          </p:cNvSpPr>
          <p:nvPr/>
        </p:nvSpPr>
        <p:spPr bwMode="auto">
          <a:xfrm>
            <a:off x="3143250" y="642938"/>
            <a:ext cx="1214438" cy="369887"/>
          </a:xfrm>
          <a:prstGeom prst="rect">
            <a:avLst/>
          </a:prstGeom>
          <a:solidFill>
            <a:schemeClr val="bg1"/>
          </a:solidFill>
          <a:ln w="9525">
            <a:noFill/>
            <a:miter lim="800000"/>
            <a:headEnd/>
            <a:tailEnd/>
          </a:ln>
        </p:spPr>
        <p:txBody>
          <a:bodyPr>
            <a:spAutoFit/>
          </a:bodyPr>
          <a:lstStyle/>
          <a:p>
            <a:pPr algn="ctr"/>
            <a:r>
              <a:rPr lang="en-GB" i="0">
                <a:latin typeface="Calibri" pitchFamily="34" charset="0"/>
              </a:rPr>
              <a:t>Tybalt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5842"/>
                                        </p:tgtEl>
                                        <p:attrNameLst>
                                          <p:attrName>style.visibility</p:attrName>
                                        </p:attrNameLst>
                                      </p:cBhvr>
                                      <p:to>
                                        <p:strVal val="visible"/>
                                      </p:to>
                                    </p:set>
                                    <p:animScale>
                                      <p:cBhvr>
                                        <p:cTn id="7" dur="1000" decel="50000" fill="hold">
                                          <p:stCondLst>
                                            <p:cond delay="0"/>
                                          </p:stCondLst>
                                        </p:cTn>
                                        <p:tgtEl>
                                          <p:spTgt spid="3584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5842"/>
                                        </p:tgtEl>
                                        <p:attrNameLst>
                                          <p:attrName>ppt_x</p:attrName>
                                          <p:attrName>ppt_y</p:attrName>
                                        </p:attrNameLst>
                                      </p:cBhvr>
                                    </p:animMotion>
                                    <p:animEffect transition="in" filter="fade">
                                      <p:cBhvr>
                                        <p:cTn id="9" dur="1000"/>
                                        <p:tgtEl>
                                          <p:spTgt spid="35842"/>
                                        </p:tgtEl>
                                      </p:cBhvr>
                                    </p:animEffect>
                                  </p:childTnLst>
                                </p:cTn>
                              </p:par>
                              <p:par>
                                <p:cTn id="10" presetID="2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5844"/>
                                        </p:tgtEl>
                                        <p:attrNameLst>
                                          <p:attrName>style.visibility</p:attrName>
                                        </p:attrNameLst>
                                      </p:cBhvr>
                                      <p:to>
                                        <p:strVal val="visible"/>
                                      </p:to>
                                    </p:set>
                                    <p:anim calcmode="lin" valueType="num">
                                      <p:cBhvr additive="base">
                                        <p:cTn id="24" dur="500" fill="hold"/>
                                        <p:tgtEl>
                                          <p:spTgt spid="35844"/>
                                        </p:tgtEl>
                                        <p:attrNameLst>
                                          <p:attrName>ppt_x</p:attrName>
                                        </p:attrNameLst>
                                      </p:cBhvr>
                                      <p:tavLst>
                                        <p:tav tm="0">
                                          <p:val>
                                            <p:strVal val="#ppt_x"/>
                                          </p:val>
                                        </p:tav>
                                        <p:tav tm="100000">
                                          <p:val>
                                            <p:strVal val="#ppt_x"/>
                                          </p:val>
                                        </p:tav>
                                      </p:tavLst>
                                    </p:anim>
                                    <p:anim calcmode="lin" valueType="num">
                                      <p:cBhvr additive="base">
                                        <p:cTn id="25" dur="500" fill="hold"/>
                                        <p:tgtEl>
                                          <p:spTgt spid="35844"/>
                                        </p:tgtEl>
                                        <p:attrNameLst>
                                          <p:attrName>ppt_y</p:attrName>
                                        </p:attrNameLst>
                                      </p:cBhvr>
                                      <p:tavLst>
                                        <p:tav tm="0">
                                          <p:val>
                                            <p:strVal val="1+#ppt_h/2"/>
                                          </p:val>
                                        </p:tav>
                                        <p:tav tm="100000">
                                          <p:val>
                                            <p:strVal val="#ppt_y"/>
                                          </p:val>
                                        </p:tav>
                                      </p:tavLst>
                                    </p:anim>
                                  </p:childTnLst>
                                </p:cTn>
                              </p:par>
                              <p:par>
                                <p:cTn id="26" presetID="3" presetClass="entr" presetSubtype="1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linds(horizontal)">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www.bgiok.org.uk/images/chat_safety/bart_simpson.gif"/>
          <p:cNvPicPr>
            <a:picLocks noChangeAspect="1" noChangeArrowheads="1"/>
          </p:cNvPicPr>
          <p:nvPr/>
        </p:nvPicPr>
        <p:blipFill>
          <a:blip r:embed="rId3" cstate="print"/>
          <a:srcRect/>
          <a:stretch>
            <a:fillRect/>
          </a:stretch>
        </p:blipFill>
        <p:spPr bwMode="auto">
          <a:xfrm>
            <a:off x="5929313" y="1571625"/>
            <a:ext cx="2786062" cy="4754563"/>
          </a:xfrm>
          <a:prstGeom prst="rect">
            <a:avLst/>
          </a:prstGeom>
          <a:noFill/>
          <a:ln w="9525">
            <a:noFill/>
            <a:miter lim="800000"/>
            <a:headEnd/>
            <a:tailEnd/>
          </a:ln>
        </p:spPr>
      </p:pic>
      <p:sp>
        <p:nvSpPr>
          <p:cNvPr id="3" name="TextBox 2"/>
          <p:cNvSpPr txBox="1">
            <a:spLocks noChangeArrowheads="1"/>
          </p:cNvSpPr>
          <p:nvPr/>
        </p:nvSpPr>
        <p:spPr bwMode="auto">
          <a:xfrm>
            <a:off x="2428875" y="2643188"/>
            <a:ext cx="3071813" cy="923925"/>
          </a:xfrm>
          <a:prstGeom prst="rect">
            <a:avLst/>
          </a:prstGeom>
          <a:solidFill>
            <a:schemeClr val="bg1"/>
          </a:solidFill>
          <a:ln w="9525">
            <a:noFill/>
            <a:miter lim="800000"/>
            <a:headEnd/>
            <a:tailEnd/>
          </a:ln>
        </p:spPr>
        <p:txBody>
          <a:bodyPr>
            <a:spAutoFit/>
          </a:bodyPr>
          <a:lstStyle/>
          <a:p>
            <a:r>
              <a:rPr lang="en-GB" i="0">
                <a:latin typeface="Calibri" pitchFamily="34" charset="0"/>
              </a:rPr>
              <a:t>Romeo is devastated to find out that Juliet is a Capulet, his sworn enemy.</a:t>
            </a:r>
          </a:p>
        </p:txBody>
      </p:sp>
      <p:sp>
        <p:nvSpPr>
          <p:cNvPr id="4" name="Rectangle 3"/>
          <p:cNvSpPr/>
          <p:nvPr/>
        </p:nvSpPr>
        <p:spPr>
          <a:xfrm>
            <a:off x="357158" y="214290"/>
            <a:ext cx="8098114" cy="923330"/>
          </a:xfrm>
          <a:prstGeom prst="rect">
            <a:avLst/>
          </a:prstGeom>
          <a:noFill/>
        </p:spPr>
        <p:txBody>
          <a:bodyPr wrap="none">
            <a:spAutoFit/>
          </a:bodyPr>
          <a:lstStyle/>
          <a:p>
            <a:pPr algn="ctr" fontAlgn="auto">
              <a:spcBef>
                <a:spcPts val="0"/>
              </a:spcBef>
              <a:spcAft>
                <a:spcPts val="0"/>
              </a:spcAft>
              <a:defRPr/>
            </a:pPr>
            <a:r>
              <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rPr>
              <a:t>My only love…my only hate</a:t>
            </a:r>
            <a:endPar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7890"/>
                                        </p:tgtEl>
                                        <p:attrNameLst>
                                          <p:attrName>style.visibility</p:attrName>
                                        </p:attrNameLst>
                                      </p:cBhvr>
                                      <p:to>
                                        <p:strVal val="visible"/>
                                      </p:to>
                                    </p:set>
                                    <p:anim from="(-#ppt_w/2)" to="(#ppt_x)" calcmode="lin" valueType="num">
                                      <p:cBhvr>
                                        <p:cTn id="7" dur="600" fill="hold">
                                          <p:stCondLst>
                                            <p:cond delay="0"/>
                                          </p:stCondLst>
                                        </p:cTn>
                                        <p:tgtEl>
                                          <p:spTgt spid="37890"/>
                                        </p:tgtEl>
                                        <p:attrNameLst>
                                          <p:attrName>ppt_x</p:attrName>
                                        </p:attrNameLst>
                                      </p:cBhvr>
                                    </p:anim>
                                    <p:anim from="0" to="-1.0" calcmode="lin" valueType="num">
                                      <p:cBhvr>
                                        <p:cTn id="8" dur="200" decel="50000" autoRev="1" fill="hold">
                                          <p:stCondLst>
                                            <p:cond delay="600"/>
                                          </p:stCondLst>
                                        </p:cTn>
                                        <p:tgtEl>
                                          <p:spTgt spid="37890"/>
                                        </p:tgtEl>
                                        <p:attrNameLst>
                                          <p:attrName>xshear</p:attrName>
                                        </p:attrNameLst>
                                      </p:cBhvr>
                                    </p:anim>
                                    <p:animScale>
                                      <p:cBhvr>
                                        <p:cTn id="9" dur="200" decel="100000" autoRev="1" fill="hold">
                                          <p:stCondLst>
                                            <p:cond delay="600"/>
                                          </p:stCondLst>
                                        </p:cTn>
                                        <p:tgtEl>
                                          <p:spTgt spid="37890"/>
                                        </p:tgtEl>
                                      </p:cBhvr>
                                      <p:from x="100000" y="100000"/>
                                      <p:to x="80000" y="100000"/>
                                    </p:animScale>
                                    <p:anim by="(#ppt_h/3+#ppt_w*0.1)" calcmode="lin" valueType="num">
                                      <p:cBhvr additive="sum">
                                        <p:cTn id="10" dur="200" decel="100000" autoRev="1" fill="hold">
                                          <p:stCondLst>
                                            <p:cond delay="600"/>
                                          </p:stCondLst>
                                        </p:cTn>
                                        <p:tgtEl>
                                          <p:spTgt spid="37890"/>
                                        </p:tgtEl>
                                        <p:attrNameLst>
                                          <p:attrName>ppt_x</p:attrName>
                                        </p:attrNameLst>
                                      </p:cBhvr>
                                    </p:anim>
                                  </p:childTnLst>
                                </p:cTn>
                              </p:par>
                              <p:par>
                                <p:cTn id="11" presetID="48" presetClass="entr" presetSubtype="0" accel="5000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3"/>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3"/>
                                        </p:tgtEl>
                                        <p:attrNameLst>
                                          <p:attrName>ppt_y</p:attrName>
                                        </p:attrNameLst>
                                      </p:cBhvr>
                                      <p:tavLst>
                                        <p:tav tm="0">
                                          <p:val>
                                            <p:strVal val="#ppt_y"/>
                                          </p:val>
                                        </p:tav>
                                        <p:tav tm="100000">
                                          <p:val>
                                            <p:strVal val="#ppt_y"/>
                                          </p:val>
                                        </p:tav>
                                      </p:tavLst>
                                    </p:anim>
                                    <p:animEffect transition="in" filter="fade">
                                      <p:cBhvr>
                                        <p:cTn id="1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3"/>
          <p:cNvPicPr>
            <a:picLocks noChangeAspect="1" noChangeArrowheads="1"/>
          </p:cNvPicPr>
          <p:nvPr/>
        </p:nvPicPr>
        <p:blipFill>
          <a:blip r:embed="rId3" cstate="print"/>
          <a:srcRect/>
          <a:stretch>
            <a:fillRect/>
          </a:stretch>
        </p:blipFill>
        <p:spPr bwMode="auto">
          <a:xfrm>
            <a:off x="357188" y="500063"/>
            <a:ext cx="4295775" cy="3455987"/>
          </a:xfrm>
          <a:prstGeom prst="rect">
            <a:avLst/>
          </a:prstGeom>
          <a:noFill/>
          <a:ln w="9525">
            <a:noFill/>
            <a:miter lim="800000"/>
            <a:headEnd/>
            <a:tailEnd/>
          </a:ln>
        </p:spPr>
      </p:pic>
      <p:sp>
        <p:nvSpPr>
          <p:cNvPr id="4" name="TextBox 3"/>
          <p:cNvSpPr txBox="1">
            <a:spLocks noChangeArrowheads="1"/>
          </p:cNvSpPr>
          <p:nvPr/>
        </p:nvSpPr>
        <p:spPr bwMode="auto">
          <a:xfrm>
            <a:off x="4929188" y="3000375"/>
            <a:ext cx="3643312" cy="923925"/>
          </a:xfrm>
          <a:prstGeom prst="rect">
            <a:avLst/>
          </a:prstGeom>
          <a:solidFill>
            <a:schemeClr val="bg1"/>
          </a:solidFill>
          <a:ln w="9525">
            <a:noFill/>
            <a:miter lim="800000"/>
            <a:headEnd/>
            <a:tailEnd/>
          </a:ln>
        </p:spPr>
        <p:txBody>
          <a:bodyPr>
            <a:spAutoFit/>
          </a:bodyPr>
          <a:lstStyle/>
          <a:p>
            <a:r>
              <a:rPr lang="en-GB" i="0">
                <a:latin typeface="Calibri" pitchFamily="34" charset="0"/>
              </a:rPr>
              <a:t>Putting their differences aside, Romeo Seeks Juliet out and finds her gazing at the stars from her balcony.</a:t>
            </a:r>
          </a:p>
        </p:txBody>
      </p:sp>
      <p:sp>
        <p:nvSpPr>
          <p:cNvPr id="5" name="TextBox 4"/>
          <p:cNvSpPr txBox="1">
            <a:spLocks noChangeArrowheads="1"/>
          </p:cNvSpPr>
          <p:nvPr/>
        </p:nvSpPr>
        <p:spPr bwMode="auto">
          <a:xfrm>
            <a:off x="1714500" y="4643438"/>
            <a:ext cx="4500563" cy="1754187"/>
          </a:xfrm>
          <a:prstGeom prst="rect">
            <a:avLst/>
          </a:prstGeom>
          <a:solidFill>
            <a:schemeClr val="bg1"/>
          </a:solidFill>
          <a:ln w="9525">
            <a:noFill/>
            <a:miter lim="800000"/>
            <a:headEnd/>
            <a:tailEnd/>
          </a:ln>
        </p:spPr>
        <p:txBody>
          <a:bodyPr>
            <a:spAutoFit/>
          </a:bodyPr>
          <a:lstStyle/>
          <a:p>
            <a:r>
              <a:rPr lang="en-GB" i="0">
                <a:latin typeface="Calibri" pitchFamily="34" charset="0"/>
              </a:rPr>
              <a:t>They talk of love even as Juliet worries that he will be murdered if her were found in her garden. Eventually Romeo leaves but not before Juliet tells him that she will send someone to speak with him the next day to make sure of his intentions.</a:t>
            </a:r>
          </a:p>
        </p:txBody>
      </p:sp>
      <p:sp>
        <p:nvSpPr>
          <p:cNvPr id="6" name="Rectangle 5"/>
          <p:cNvSpPr/>
          <p:nvPr/>
        </p:nvSpPr>
        <p:spPr>
          <a:xfrm>
            <a:off x="3428992" y="214290"/>
            <a:ext cx="5492787" cy="923330"/>
          </a:xfrm>
          <a:prstGeom prst="rect">
            <a:avLst/>
          </a:prstGeom>
          <a:noFill/>
        </p:spPr>
        <p:txBody>
          <a:bodyPr wrap="none">
            <a:spAutoFit/>
          </a:bodyPr>
          <a:lstStyle/>
          <a:p>
            <a:pPr algn="ctr" fontAlgn="auto">
              <a:spcBef>
                <a:spcPts val="0"/>
              </a:spcBef>
              <a:spcAft>
                <a:spcPts val="0"/>
              </a:spcAft>
              <a:defRPr/>
            </a:pPr>
            <a:r>
              <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rPr>
              <a:t>What’s in a name?</a:t>
            </a:r>
            <a:endPar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8915"/>
                                        </p:tgtEl>
                                        <p:attrNameLst>
                                          <p:attrName>style.visibility</p:attrName>
                                        </p:attrNameLst>
                                      </p:cBhvr>
                                      <p:to>
                                        <p:strVal val="visible"/>
                                      </p:to>
                                    </p:set>
                                    <p:anim calcmode="lin" valueType="num">
                                      <p:cBhvr>
                                        <p:cTn id="7" dur="500" fill="hold"/>
                                        <p:tgtEl>
                                          <p:spTgt spid="38915"/>
                                        </p:tgtEl>
                                        <p:attrNameLst>
                                          <p:attrName>ppt_w</p:attrName>
                                        </p:attrNameLst>
                                      </p:cBhvr>
                                      <p:tavLst>
                                        <p:tav tm="0">
                                          <p:val>
                                            <p:strVal val="#ppt_w*0.05"/>
                                          </p:val>
                                        </p:tav>
                                        <p:tav tm="100000">
                                          <p:val>
                                            <p:strVal val="#ppt_w"/>
                                          </p:val>
                                        </p:tav>
                                      </p:tavLst>
                                    </p:anim>
                                    <p:anim calcmode="lin" valueType="num">
                                      <p:cBhvr>
                                        <p:cTn id="8" dur="500" fill="hold"/>
                                        <p:tgtEl>
                                          <p:spTgt spid="38915"/>
                                        </p:tgtEl>
                                        <p:attrNameLst>
                                          <p:attrName>ppt_h</p:attrName>
                                        </p:attrNameLst>
                                      </p:cBhvr>
                                      <p:tavLst>
                                        <p:tav tm="0">
                                          <p:val>
                                            <p:strVal val="#ppt_h"/>
                                          </p:val>
                                        </p:tav>
                                        <p:tav tm="100000">
                                          <p:val>
                                            <p:strVal val="#ppt_h"/>
                                          </p:val>
                                        </p:tav>
                                      </p:tavLst>
                                    </p:anim>
                                    <p:anim calcmode="lin" valueType="num">
                                      <p:cBhvr>
                                        <p:cTn id="9" dur="500" fill="hold"/>
                                        <p:tgtEl>
                                          <p:spTgt spid="38915"/>
                                        </p:tgtEl>
                                        <p:attrNameLst>
                                          <p:attrName>ppt_x</p:attrName>
                                        </p:attrNameLst>
                                      </p:cBhvr>
                                      <p:tavLst>
                                        <p:tav tm="0">
                                          <p:val>
                                            <p:strVal val="#ppt_x-.2"/>
                                          </p:val>
                                        </p:tav>
                                        <p:tav tm="100000">
                                          <p:val>
                                            <p:strVal val="#ppt_x"/>
                                          </p:val>
                                        </p:tav>
                                      </p:tavLst>
                                    </p:anim>
                                    <p:anim calcmode="lin" valueType="num">
                                      <p:cBhvr>
                                        <p:cTn id="10" dur="500" fill="hold"/>
                                        <p:tgtEl>
                                          <p:spTgt spid="38915"/>
                                        </p:tgtEl>
                                        <p:attrNameLst>
                                          <p:attrName>ppt_y</p:attrName>
                                        </p:attrNameLst>
                                      </p:cBhvr>
                                      <p:tavLst>
                                        <p:tav tm="0">
                                          <p:val>
                                            <p:strVal val="#ppt_y"/>
                                          </p:val>
                                        </p:tav>
                                        <p:tav tm="100000">
                                          <p:val>
                                            <p:strVal val="#ppt_y"/>
                                          </p:val>
                                        </p:tav>
                                      </p:tavLst>
                                    </p:anim>
                                    <p:animEffect transition="in" filter="fade">
                                      <p:cBhvr>
                                        <p:cTn id="11" dur="500"/>
                                        <p:tgtEl>
                                          <p:spTgt spid="38915"/>
                                        </p:tgtEl>
                                      </p:cBhvr>
                                    </p:animEffect>
                                  </p:childTnLst>
                                </p:cTn>
                              </p:par>
                              <p:par>
                                <p:cTn id="12" presetID="25" presetClass="entr" presetSubtype="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7" dur="1000" fill="hold"/>
                                        <p:tgtEl>
                                          <p:spTgt spid="4"/>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linds(horizontal)">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http://z.about.com/d/animatedtv/1/0/P/A/lovejoypreach.jpg"/>
          <p:cNvPicPr>
            <a:picLocks noChangeAspect="1" noChangeArrowheads="1"/>
          </p:cNvPicPr>
          <p:nvPr/>
        </p:nvPicPr>
        <p:blipFill>
          <a:blip r:embed="rId3" cstate="print"/>
          <a:srcRect/>
          <a:stretch>
            <a:fillRect/>
          </a:stretch>
        </p:blipFill>
        <p:spPr bwMode="auto">
          <a:xfrm>
            <a:off x="285750" y="928688"/>
            <a:ext cx="3429000" cy="4572000"/>
          </a:xfrm>
          <a:prstGeom prst="rect">
            <a:avLst/>
          </a:prstGeom>
          <a:noFill/>
          <a:ln w="9525">
            <a:noFill/>
            <a:miter lim="800000"/>
            <a:headEnd/>
            <a:tailEnd/>
          </a:ln>
        </p:spPr>
      </p:pic>
      <p:cxnSp>
        <p:nvCxnSpPr>
          <p:cNvPr id="6" name="Straight Arrow Connector 5"/>
          <p:cNvCxnSpPr/>
          <p:nvPr/>
        </p:nvCxnSpPr>
        <p:spPr>
          <a:xfrm rot="10800000" flipV="1">
            <a:off x="2071688" y="928688"/>
            <a:ext cx="2214562" cy="5715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5364" name="TextBox 6"/>
          <p:cNvSpPr txBox="1">
            <a:spLocks noChangeArrowheads="1"/>
          </p:cNvSpPr>
          <p:nvPr/>
        </p:nvSpPr>
        <p:spPr bwMode="auto">
          <a:xfrm>
            <a:off x="4214813" y="642938"/>
            <a:ext cx="2286000" cy="369887"/>
          </a:xfrm>
          <a:prstGeom prst="rect">
            <a:avLst/>
          </a:prstGeom>
          <a:solidFill>
            <a:schemeClr val="bg1"/>
          </a:solidFill>
          <a:ln w="9525">
            <a:noFill/>
            <a:miter lim="800000"/>
            <a:headEnd/>
            <a:tailEnd/>
          </a:ln>
        </p:spPr>
        <p:txBody>
          <a:bodyPr>
            <a:spAutoFit/>
          </a:bodyPr>
          <a:lstStyle/>
          <a:p>
            <a:pPr algn="ctr"/>
            <a:r>
              <a:rPr lang="en-GB" i="0">
                <a:latin typeface="Calibri" pitchFamily="34" charset="0"/>
              </a:rPr>
              <a:t>Friar Lawrence</a:t>
            </a:r>
          </a:p>
        </p:txBody>
      </p:sp>
      <p:sp>
        <p:nvSpPr>
          <p:cNvPr id="8" name="TextBox 7"/>
          <p:cNvSpPr txBox="1">
            <a:spLocks noChangeArrowheads="1"/>
          </p:cNvSpPr>
          <p:nvPr/>
        </p:nvSpPr>
        <p:spPr bwMode="auto">
          <a:xfrm>
            <a:off x="3929063" y="2071688"/>
            <a:ext cx="3143250" cy="646112"/>
          </a:xfrm>
          <a:prstGeom prst="rect">
            <a:avLst/>
          </a:prstGeom>
          <a:solidFill>
            <a:schemeClr val="bg1"/>
          </a:solidFill>
          <a:ln w="9525">
            <a:noFill/>
            <a:miter lim="800000"/>
            <a:headEnd/>
            <a:tailEnd/>
          </a:ln>
        </p:spPr>
        <p:txBody>
          <a:bodyPr>
            <a:spAutoFit/>
          </a:bodyPr>
          <a:lstStyle/>
          <a:p>
            <a:pPr algn="ctr"/>
            <a:r>
              <a:rPr lang="en-GB" i="0">
                <a:latin typeface="Calibri" pitchFamily="34" charset="0"/>
              </a:rPr>
              <a:t>Romeo speaks to the friar about marrying Juliet.</a:t>
            </a:r>
          </a:p>
        </p:txBody>
      </p:sp>
      <p:pic>
        <p:nvPicPr>
          <p:cNvPr id="40964" name="Picture 4" descr="http://72.232.229.42/thumb/2/20/Simp_agnes.gif/100px-Simp_agnes.gif"/>
          <p:cNvPicPr>
            <a:picLocks noChangeAspect="1" noChangeArrowheads="1"/>
          </p:cNvPicPr>
          <p:nvPr/>
        </p:nvPicPr>
        <p:blipFill>
          <a:blip r:embed="rId4" cstate="print"/>
          <a:srcRect/>
          <a:stretch>
            <a:fillRect/>
          </a:stretch>
        </p:blipFill>
        <p:spPr bwMode="auto">
          <a:xfrm>
            <a:off x="7358082" y="2571744"/>
            <a:ext cx="1471616" cy="3866599"/>
          </a:xfrm>
          <a:prstGeom prst="rect">
            <a:avLst/>
          </a:prstGeom>
          <a:noFill/>
          <a:scene3d>
            <a:camera prst="orthographicFront">
              <a:rot lat="0" lon="10800000" rev="0"/>
            </a:camera>
            <a:lightRig rig="threePt" dir="t"/>
          </a:scene3d>
        </p:spPr>
      </p:pic>
      <p:cxnSp>
        <p:nvCxnSpPr>
          <p:cNvPr id="11" name="Straight Arrow Connector 10"/>
          <p:cNvCxnSpPr/>
          <p:nvPr/>
        </p:nvCxnSpPr>
        <p:spPr>
          <a:xfrm rot="5400000">
            <a:off x="7716044" y="2285207"/>
            <a:ext cx="1285875" cy="15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 name="TextBox 11"/>
          <p:cNvSpPr txBox="1">
            <a:spLocks noChangeArrowheads="1"/>
          </p:cNvSpPr>
          <p:nvPr/>
        </p:nvSpPr>
        <p:spPr bwMode="auto">
          <a:xfrm>
            <a:off x="7715250" y="1357313"/>
            <a:ext cx="1071563" cy="369887"/>
          </a:xfrm>
          <a:prstGeom prst="rect">
            <a:avLst/>
          </a:prstGeom>
          <a:solidFill>
            <a:schemeClr val="bg1"/>
          </a:solidFill>
          <a:ln w="9525">
            <a:noFill/>
            <a:miter lim="800000"/>
            <a:headEnd/>
            <a:tailEnd/>
          </a:ln>
        </p:spPr>
        <p:txBody>
          <a:bodyPr>
            <a:spAutoFit/>
          </a:bodyPr>
          <a:lstStyle/>
          <a:p>
            <a:pPr algn="ctr"/>
            <a:r>
              <a:rPr lang="en-GB" i="0">
                <a:latin typeface="Calibri" pitchFamily="34" charset="0"/>
              </a:rPr>
              <a:t>Nurse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500" decel="50000" fill="hold">
                                          <p:stCondLst>
                                            <p:cond delay="0"/>
                                          </p:stCondLst>
                                        </p:cTn>
                                        <p:tgtEl>
                                          <p:spTgt spid="4096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096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0962"/>
                                        </p:tgtEl>
                                        <p:attrNameLst>
                                          <p:attrName>ppt_w</p:attrName>
                                        </p:attrNameLst>
                                      </p:cBhvr>
                                      <p:tavLst>
                                        <p:tav tm="0">
                                          <p:val>
                                            <p:strVal val="#ppt_w*.05"/>
                                          </p:val>
                                        </p:tav>
                                        <p:tav tm="100000">
                                          <p:val>
                                            <p:strVal val="#ppt_w"/>
                                          </p:val>
                                        </p:tav>
                                      </p:tavLst>
                                    </p:anim>
                                    <p:anim calcmode="lin" valueType="num">
                                      <p:cBhvr>
                                        <p:cTn id="10" dur="1000" fill="hold"/>
                                        <p:tgtEl>
                                          <p:spTgt spid="4096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096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096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096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0962"/>
                                        </p:tgtEl>
                                      </p:cBhvr>
                                    </p:animEffect>
                                  </p:childTnLst>
                                </p:cTn>
                              </p:par>
                              <p:par>
                                <p:cTn id="15" presetID="26"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80">
                                          <p:stCondLst>
                                            <p:cond delay="0"/>
                                          </p:stCondLst>
                                        </p:cTn>
                                        <p:tgtEl>
                                          <p:spTgt spid="8"/>
                                        </p:tgtEl>
                                      </p:cBhvr>
                                    </p:animEffect>
                                    <p:anim calcmode="lin" valueType="num">
                                      <p:cBhvr>
                                        <p:cTn id="1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3" dur="26">
                                          <p:stCondLst>
                                            <p:cond delay="650"/>
                                          </p:stCondLst>
                                        </p:cTn>
                                        <p:tgtEl>
                                          <p:spTgt spid="8"/>
                                        </p:tgtEl>
                                      </p:cBhvr>
                                      <p:to x="100000" y="60000"/>
                                    </p:animScale>
                                    <p:animScale>
                                      <p:cBhvr>
                                        <p:cTn id="24" dur="166" decel="50000">
                                          <p:stCondLst>
                                            <p:cond delay="676"/>
                                          </p:stCondLst>
                                        </p:cTn>
                                        <p:tgtEl>
                                          <p:spTgt spid="8"/>
                                        </p:tgtEl>
                                      </p:cBhvr>
                                      <p:to x="100000" y="100000"/>
                                    </p:animScale>
                                    <p:animScale>
                                      <p:cBhvr>
                                        <p:cTn id="25" dur="26">
                                          <p:stCondLst>
                                            <p:cond delay="1312"/>
                                          </p:stCondLst>
                                        </p:cTn>
                                        <p:tgtEl>
                                          <p:spTgt spid="8"/>
                                        </p:tgtEl>
                                      </p:cBhvr>
                                      <p:to x="100000" y="80000"/>
                                    </p:animScale>
                                    <p:animScale>
                                      <p:cBhvr>
                                        <p:cTn id="26" dur="166" decel="50000">
                                          <p:stCondLst>
                                            <p:cond delay="1338"/>
                                          </p:stCondLst>
                                        </p:cTn>
                                        <p:tgtEl>
                                          <p:spTgt spid="8"/>
                                        </p:tgtEl>
                                      </p:cBhvr>
                                      <p:to x="100000" y="100000"/>
                                    </p:animScale>
                                    <p:animScale>
                                      <p:cBhvr>
                                        <p:cTn id="27" dur="26">
                                          <p:stCondLst>
                                            <p:cond delay="1642"/>
                                          </p:stCondLst>
                                        </p:cTn>
                                        <p:tgtEl>
                                          <p:spTgt spid="8"/>
                                        </p:tgtEl>
                                      </p:cBhvr>
                                      <p:to x="100000" y="90000"/>
                                    </p:animScale>
                                    <p:animScale>
                                      <p:cBhvr>
                                        <p:cTn id="28" dur="166" decel="50000">
                                          <p:stCondLst>
                                            <p:cond delay="1668"/>
                                          </p:stCondLst>
                                        </p:cTn>
                                        <p:tgtEl>
                                          <p:spTgt spid="8"/>
                                        </p:tgtEl>
                                      </p:cBhvr>
                                      <p:to x="100000" y="100000"/>
                                    </p:animScale>
                                    <p:animScale>
                                      <p:cBhvr>
                                        <p:cTn id="29" dur="26">
                                          <p:stCondLst>
                                            <p:cond delay="1808"/>
                                          </p:stCondLst>
                                        </p:cTn>
                                        <p:tgtEl>
                                          <p:spTgt spid="8"/>
                                        </p:tgtEl>
                                      </p:cBhvr>
                                      <p:to x="100000" y="95000"/>
                                    </p:animScale>
                                    <p:animScale>
                                      <p:cBhvr>
                                        <p:cTn id="30" dur="166" decel="50000">
                                          <p:stCondLst>
                                            <p:cond delay="1834"/>
                                          </p:stCondLst>
                                        </p:cTn>
                                        <p:tgtEl>
                                          <p:spTgt spid="8"/>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40964"/>
                                        </p:tgtEl>
                                        <p:attrNameLst>
                                          <p:attrName>style.visibility</p:attrName>
                                        </p:attrNameLst>
                                      </p:cBhvr>
                                      <p:to>
                                        <p:strVal val="visible"/>
                                      </p:to>
                                    </p:set>
                                    <p:animEffect transition="in" filter="blinds(horizontal)">
                                      <p:cBhvr>
                                        <p:cTn id="35" dur="500"/>
                                        <p:tgtEl>
                                          <p:spTgt spid="40964"/>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linds(horizontal)">
                                      <p:cBhvr>
                                        <p:cTn id="3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www.antoniogenna.net/simpson/bart/amour.gif"/>
          <p:cNvPicPr>
            <a:picLocks noChangeAspect="1" noChangeArrowheads="1"/>
          </p:cNvPicPr>
          <p:nvPr/>
        </p:nvPicPr>
        <p:blipFill>
          <a:blip r:embed="rId3" cstate="print"/>
          <a:srcRect/>
          <a:stretch>
            <a:fillRect/>
          </a:stretch>
        </p:blipFill>
        <p:spPr bwMode="auto">
          <a:xfrm>
            <a:off x="642938" y="1143000"/>
            <a:ext cx="3106737" cy="4143375"/>
          </a:xfrm>
          <a:prstGeom prst="rect">
            <a:avLst/>
          </a:prstGeom>
          <a:noFill/>
          <a:ln w="9525">
            <a:noFill/>
            <a:miter lim="800000"/>
            <a:headEnd/>
            <a:tailEnd/>
          </a:ln>
        </p:spPr>
      </p:pic>
      <p:sp>
        <p:nvSpPr>
          <p:cNvPr id="3" name="TextBox 2"/>
          <p:cNvSpPr txBox="1">
            <a:spLocks noChangeArrowheads="1"/>
          </p:cNvSpPr>
          <p:nvPr/>
        </p:nvSpPr>
        <p:spPr bwMode="auto">
          <a:xfrm>
            <a:off x="4000500" y="1857375"/>
            <a:ext cx="3357563" cy="369888"/>
          </a:xfrm>
          <a:prstGeom prst="rect">
            <a:avLst/>
          </a:prstGeom>
          <a:solidFill>
            <a:schemeClr val="bg1"/>
          </a:solidFill>
          <a:ln w="9525">
            <a:noFill/>
            <a:miter lim="800000"/>
            <a:headEnd/>
            <a:tailEnd/>
          </a:ln>
        </p:spPr>
        <p:txBody>
          <a:bodyPr>
            <a:spAutoFit/>
          </a:bodyPr>
          <a:lstStyle/>
          <a:p>
            <a:r>
              <a:rPr lang="en-GB" i="0">
                <a:latin typeface="Calibri" pitchFamily="34" charset="0"/>
              </a:rPr>
              <a:t>Romeo and Juliet marry in secret.</a:t>
            </a:r>
          </a:p>
        </p:txBody>
      </p:sp>
      <p:sp>
        <p:nvSpPr>
          <p:cNvPr id="4" name="Rectangle 3"/>
          <p:cNvSpPr/>
          <p:nvPr/>
        </p:nvSpPr>
        <p:spPr>
          <a:xfrm>
            <a:off x="4500562" y="214290"/>
            <a:ext cx="3863430" cy="923330"/>
          </a:xfrm>
          <a:prstGeom prst="rect">
            <a:avLst/>
          </a:prstGeom>
          <a:noFill/>
        </p:spPr>
        <p:txBody>
          <a:bodyPr wrap="none">
            <a:spAutoFit/>
          </a:bodyPr>
          <a:lstStyle/>
          <a:p>
            <a:pPr algn="ctr" fontAlgn="auto">
              <a:spcBef>
                <a:spcPts val="0"/>
              </a:spcBef>
              <a:spcAft>
                <a:spcPts val="0"/>
              </a:spcAft>
              <a:defRPr/>
            </a:pPr>
            <a:r>
              <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rPr>
              <a:t>A secret love</a:t>
            </a:r>
            <a:endPar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500" decel="50000" fill="hold">
                                          <p:stCondLst>
                                            <p:cond delay="0"/>
                                          </p:stCondLst>
                                        </p:cTn>
                                        <p:tgtEl>
                                          <p:spTgt spid="4608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608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6082"/>
                                        </p:tgtEl>
                                        <p:attrNameLst>
                                          <p:attrName>ppt_w</p:attrName>
                                        </p:attrNameLst>
                                      </p:cBhvr>
                                      <p:tavLst>
                                        <p:tav tm="0">
                                          <p:val>
                                            <p:strVal val="#ppt_w*.05"/>
                                          </p:val>
                                        </p:tav>
                                        <p:tav tm="100000">
                                          <p:val>
                                            <p:strVal val="#ppt_w"/>
                                          </p:val>
                                        </p:tav>
                                      </p:tavLst>
                                    </p:anim>
                                    <p:anim calcmode="lin" valueType="num">
                                      <p:cBhvr>
                                        <p:cTn id="10" dur="1000" fill="hold"/>
                                        <p:tgtEl>
                                          <p:spTgt spid="4608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608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608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608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6082"/>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5" name="Picture 3"/>
          <p:cNvPicPr>
            <a:picLocks noChangeAspect="1" noChangeArrowheads="1"/>
          </p:cNvPicPr>
          <p:nvPr/>
        </p:nvPicPr>
        <p:blipFill>
          <a:blip r:embed="rId3" cstate="print"/>
          <a:srcRect/>
          <a:stretch>
            <a:fillRect/>
          </a:stretch>
        </p:blipFill>
        <p:spPr bwMode="auto">
          <a:xfrm>
            <a:off x="285750" y="285750"/>
            <a:ext cx="3544888" cy="3429000"/>
          </a:xfrm>
          <a:prstGeom prst="rect">
            <a:avLst/>
          </a:prstGeom>
          <a:noFill/>
          <a:ln w="9525">
            <a:noFill/>
            <a:miter lim="800000"/>
            <a:headEnd/>
            <a:tailEnd/>
          </a:ln>
        </p:spPr>
      </p:pic>
      <p:sp>
        <p:nvSpPr>
          <p:cNvPr id="4" name="TextBox 3"/>
          <p:cNvSpPr txBox="1">
            <a:spLocks noChangeArrowheads="1"/>
          </p:cNvSpPr>
          <p:nvPr/>
        </p:nvSpPr>
        <p:spPr bwMode="auto">
          <a:xfrm>
            <a:off x="4286250" y="1643063"/>
            <a:ext cx="4286250" cy="923925"/>
          </a:xfrm>
          <a:prstGeom prst="rect">
            <a:avLst/>
          </a:prstGeom>
          <a:solidFill>
            <a:schemeClr val="bg1"/>
          </a:solidFill>
          <a:ln w="9525">
            <a:noFill/>
            <a:miter lim="800000"/>
            <a:headEnd/>
            <a:tailEnd/>
          </a:ln>
        </p:spPr>
        <p:txBody>
          <a:bodyPr>
            <a:spAutoFit/>
          </a:bodyPr>
          <a:lstStyle/>
          <a:p>
            <a:r>
              <a:rPr lang="en-GB" i="0">
                <a:latin typeface="Calibri" pitchFamily="34" charset="0"/>
              </a:rPr>
              <a:t>Tybalt kills Mercutio who in turn curses both the Montagues and the Capulets for his death.</a:t>
            </a:r>
          </a:p>
        </p:txBody>
      </p:sp>
      <p:pic>
        <p:nvPicPr>
          <p:cNvPr id="44037" name="Picture 5" descr="http://www.simpsoncrazy.com/gallery/images/Nelson2.gif"/>
          <p:cNvPicPr>
            <a:picLocks noChangeAspect="1" noChangeArrowheads="1"/>
          </p:cNvPicPr>
          <p:nvPr/>
        </p:nvPicPr>
        <p:blipFill>
          <a:blip r:embed="rId4" cstate="print"/>
          <a:srcRect/>
          <a:stretch>
            <a:fillRect/>
          </a:stretch>
        </p:blipFill>
        <p:spPr bwMode="auto">
          <a:xfrm>
            <a:off x="3857625" y="3786188"/>
            <a:ext cx="3222625" cy="2825750"/>
          </a:xfrm>
          <a:prstGeom prst="rect">
            <a:avLst/>
          </a:prstGeom>
          <a:noFill/>
          <a:ln w="9525">
            <a:noFill/>
            <a:miter lim="800000"/>
            <a:headEnd/>
            <a:tailEnd/>
          </a:ln>
        </p:spPr>
      </p:pic>
      <p:sp>
        <p:nvSpPr>
          <p:cNvPr id="8" name="Oval Callout 7"/>
          <p:cNvSpPr/>
          <p:nvPr/>
        </p:nvSpPr>
        <p:spPr>
          <a:xfrm>
            <a:off x="5643563" y="2786063"/>
            <a:ext cx="2714625" cy="1643062"/>
          </a:xfrm>
          <a:prstGeom prst="wedgeEllipseCallou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i="0" dirty="0"/>
              <a:t>Romeo, thou have killed me!</a:t>
            </a:r>
            <a:endParaRPr lang="en-GB" i="0" dirty="0"/>
          </a:p>
        </p:txBody>
      </p:sp>
      <p:sp>
        <p:nvSpPr>
          <p:cNvPr id="9" name="Rectangle 8"/>
          <p:cNvSpPr/>
          <p:nvPr/>
        </p:nvSpPr>
        <p:spPr>
          <a:xfrm>
            <a:off x="4000496" y="285728"/>
            <a:ext cx="4924746" cy="923330"/>
          </a:xfrm>
          <a:prstGeom prst="rect">
            <a:avLst/>
          </a:prstGeom>
          <a:noFill/>
        </p:spPr>
        <p:txBody>
          <a:bodyPr wrap="none">
            <a:spAutoFit/>
          </a:bodyPr>
          <a:lstStyle/>
          <a:p>
            <a:pPr algn="ctr" fontAlgn="auto">
              <a:spcBef>
                <a:spcPts val="0"/>
              </a:spcBef>
              <a:spcAft>
                <a:spcPts val="0"/>
              </a:spcAft>
              <a:defRPr/>
            </a:pPr>
            <a:r>
              <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rPr>
              <a:t>Blood and death</a:t>
            </a:r>
            <a:endPar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40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frequencycomputers.co.uk/file/bart2.gif"/>
          <p:cNvPicPr>
            <a:picLocks noChangeAspect="1" noChangeArrowheads="1"/>
          </p:cNvPicPr>
          <p:nvPr/>
        </p:nvPicPr>
        <p:blipFill>
          <a:blip r:embed="rId3" cstate="print"/>
          <a:srcRect/>
          <a:stretch>
            <a:fillRect/>
          </a:stretch>
        </p:blipFill>
        <p:spPr bwMode="auto">
          <a:xfrm>
            <a:off x="714375" y="1143000"/>
            <a:ext cx="3467100" cy="4143375"/>
          </a:xfrm>
          <a:prstGeom prst="rect">
            <a:avLst/>
          </a:prstGeom>
          <a:noFill/>
          <a:ln w="9525">
            <a:noFill/>
            <a:miter lim="800000"/>
            <a:headEnd/>
            <a:tailEnd/>
          </a:ln>
        </p:spPr>
      </p:pic>
      <p:sp>
        <p:nvSpPr>
          <p:cNvPr id="18435" name="TextBox 2"/>
          <p:cNvSpPr txBox="1">
            <a:spLocks noChangeArrowheads="1"/>
          </p:cNvSpPr>
          <p:nvPr/>
        </p:nvSpPr>
        <p:spPr bwMode="auto">
          <a:xfrm>
            <a:off x="4643438" y="1785938"/>
            <a:ext cx="3000375" cy="1200150"/>
          </a:xfrm>
          <a:prstGeom prst="rect">
            <a:avLst/>
          </a:prstGeom>
          <a:solidFill>
            <a:schemeClr val="bg1"/>
          </a:solidFill>
          <a:ln w="9525">
            <a:noFill/>
            <a:miter lim="800000"/>
            <a:headEnd/>
            <a:tailEnd/>
          </a:ln>
        </p:spPr>
        <p:txBody>
          <a:bodyPr>
            <a:spAutoFit/>
          </a:bodyPr>
          <a:lstStyle/>
          <a:p>
            <a:r>
              <a:rPr lang="en-GB" i="0">
                <a:latin typeface="Calibri" pitchFamily="34" charset="0"/>
              </a:rPr>
              <a:t>As punishment for killing Tybalt Romeo is told that he must run away and never return to Verona.</a:t>
            </a:r>
          </a:p>
        </p:txBody>
      </p:sp>
      <p:sp>
        <p:nvSpPr>
          <p:cNvPr id="4" name="Rectangle 3"/>
          <p:cNvSpPr/>
          <p:nvPr/>
        </p:nvSpPr>
        <p:spPr>
          <a:xfrm>
            <a:off x="5143504" y="142852"/>
            <a:ext cx="3619902" cy="923330"/>
          </a:xfrm>
          <a:prstGeom prst="rect">
            <a:avLst/>
          </a:prstGeom>
          <a:noFill/>
        </p:spPr>
        <p:txBody>
          <a:bodyPr wrap="none">
            <a:spAutoFit/>
          </a:bodyPr>
          <a:lstStyle/>
          <a:p>
            <a:pPr algn="ctr" fontAlgn="auto">
              <a:spcBef>
                <a:spcPts val="0"/>
              </a:spcBef>
              <a:spcAft>
                <a:spcPts val="0"/>
              </a:spcAft>
              <a:defRPr/>
            </a:pPr>
            <a:r>
              <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rPr>
              <a:t>Banishment</a:t>
            </a:r>
            <a:endPar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http://www.simpsoncrazy.com/gallery/images/JessicaLovejoy.gif"/>
          <p:cNvPicPr>
            <a:picLocks noChangeAspect="1" noChangeArrowheads="1"/>
          </p:cNvPicPr>
          <p:nvPr/>
        </p:nvPicPr>
        <p:blipFill>
          <a:blip r:embed="rId5" cstate="print"/>
          <a:srcRect/>
          <a:stretch>
            <a:fillRect/>
          </a:stretch>
        </p:blipFill>
        <p:spPr bwMode="auto">
          <a:xfrm>
            <a:off x="1500188" y="1928813"/>
            <a:ext cx="4143375" cy="4008437"/>
          </a:xfrm>
          <a:prstGeom prst="rect">
            <a:avLst/>
          </a:prstGeom>
          <a:noFill/>
          <a:ln w="9525">
            <a:noFill/>
            <a:miter lim="800000"/>
            <a:headEnd/>
            <a:tailEnd/>
          </a:ln>
        </p:spPr>
      </p:pic>
      <p:pic>
        <p:nvPicPr>
          <p:cNvPr id="50180" name="Picture 4" descr="http://voiceofcanada.files.wordpress.com/2007/11/idea_lightbulb_cartoon2.jpeg"/>
          <p:cNvPicPr>
            <a:picLocks noChangeAspect="1" noChangeArrowheads="1"/>
          </p:cNvPicPr>
          <p:nvPr/>
        </p:nvPicPr>
        <p:blipFill>
          <a:blip r:embed="rId6" cstate="print"/>
          <a:srcRect/>
          <a:stretch>
            <a:fillRect/>
          </a:stretch>
        </p:blipFill>
        <p:spPr bwMode="auto">
          <a:xfrm>
            <a:off x="4357688" y="1000125"/>
            <a:ext cx="1525587" cy="2000250"/>
          </a:xfrm>
          <a:prstGeom prst="rect">
            <a:avLst/>
          </a:prstGeom>
          <a:noFill/>
          <a:ln w="9525">
            <a:noFill/>
            <a:miter lim="800000"/>
            <a:headEnd/>
            <a:tailEnd/>
          </a:ln>
        </p:spPr>
      </p:pic>
      <p:pic>
        <p:nvPicPr>
          <p:cNvPr id="4" name="MSj03883870000[1].wav">
            <a:hlinkClick r:id="" action="ppaction://media"/>
          </p:cNvPr>
          <p:cNvPicPr>
            <a:picLocks noRot="1" noChangeAspect="1"/>
          </p:cNvPicPr>
          <p:nvPr>
            <a:wavAudioFile r:embed="rId1" name="MSj03883870000[1].wav"/>
          </p:nvPr>
        </p:nvPicPr>
        <p:blipFill>
          <a:blip r:embed="rId7" cstate="print"/>
          <a:srcRect/>
          <a:stretch>
            <a:fillRect/>
          </a:stretch>
        </p:blipFill>
        <p:spPr bwMode="auto">
          <a:xfrm>
            <a:off x="4419600" y="3276600"/>
            <a:ext cx="304800" cy="304800"/>
          </a:xfrm>
          <a:prstGeom prst="rect">
            <a:avLst/>
          </a:prstGeom>
          <a:noFill/>
          <a:ln w="9525">
            <a:noFill/>
            <a:miter lim="800000"/>
            <a:headEnd/>
            <a:tailEnd/>
          </a:ln>
        </p:spPr>
      </p:pic>
      <p:pic>
        <p:nvPicPr>
          <p:cNvPr id="8" name="MSSN01134A0000[1].wav">
            <a:hlinkClick r:id="" action="ppaction://media"/>
          </p:cNvPr>
          <p:cNvPicPr>
            <a:picLocks noRot="1" noChangeAspect="1"/>
          </p:cNvPicPr>
          <p:nvPr>
            <a:wavAudioFile r:embed="rId2" name="MSSN01134A0000[1].wav"/>
          </p:nvPr>
        </p:nvPicPr>
        <p:blipFill>
          <a:blip r:embed="rId8" cstate="print"/>
          <a:srcRect/>
          <a:stretch>
            <a:fillRect/>
          </a:stretch>
        </p:blipFill>
        <p:spPr bwMode="auto">
          <a:xfrm>
            <a:off x="4419600" y="3276600"/>
            <a:ext cx="304800" cy="304800"/>
          </a:xfrm>
          <a:prstGeom prst="rect">
            <a:avLst/>
          </a:prstGeom>
          <a:noFill/>
          <a:ln w="9525">
            <a:noFill/>
            <a:miter lim="800000"/>
            <a:headEnd/>
            <a:tailEnd/>
          </a:ln>
        </p:spPr>
      </p:pic>
      <p:sp>
        <p:nvSpPr>
          <p:cNvPr id="10" name="Rectangle 9"/>
          <p:cNvSpPr/>
          <p:nvPr/>
        </p:nvSpPr>
        <p:spPr>
          <a:xfrm>
            <a:off x="0" y="0"/>
            <a:ext cx="4450257" cy="923330"/>
          </a:xfrm>
          <a:prstGeom prst="rect">
            <a:avLst/>
          </a:prstGeom>
          <a:noFill/>
        </p:spPr>
        <p:txBody>
          <a:bodyPr wrap="none">
            <a:spAutoFit/>
          </a:bodyPr>
          <a:lstStyle/>
          <a:p>
            <a:pPr algn="ctr" fontAlgn="auto">
              <a:spcBef>
                <a:spcPts val="0"/>
              </a:spcBef>
              <a:spcAft>
                <a:spcPts val="0"/>
              </a:spcAft>
              <a:defRPr/>
            </a:pPr>
            <a:r>
              <a:rPr lang="en-US" sz="5400" b="1" i="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A cunning plan</a:t>
            </a:r>
            <a:endParaRPr lang="en-US" sz="5400" b="1" i="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180"/>
                                        </p:tgtEl>
                                        <p:attrNameLst>
                                          <p:attrName>style.visibility</p:attrName>
                                        </p:attrNameLst>
                                      </p:cBhvr>
                                      <p:to>
                                        <p:strVal val="visible"/>
                                      </p:to>
                                    </p:set>
                                  </p:childTnLst>
                                </p:cTn>
                              </p:par>
                            </p:childTnLst>
                          </p:cTn>
                        </p:par>
                        <p:par>
                          <p:cTn id="9" fill="hold">
                            <p:stCondLst>
                              <p:cond delay="0"/>
                            </p:stCondLst>
                            <p:childTnLst>
                              <p:par>
                                <p:cTn id="10" presetID="1" presetClass="mediacall" presetSubtype="0" fill="hold" nodeType="afterEffect">
                                  <p:stCondLst>
                                    <p:cond delay="0"/>
                                  </p:stCondLst>
                                  <p:childTnLst>
                                    <p:cmd type="call" cmd="playFrom(0.0)">
                                      <p:cBhvr>
                                        <p:cTn id="11" dur="3674"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p:cNvPicPr>
            <a:picLocks noChangeAspect="1" noChangeArrowheads="1"/>
          </p:cNvPicPr>
          <p:nvPr/>
        </p:nvPicPr>
        <p:blipFill>
          <a:blip r:embed="rId3" cstate="print"/>
          <a:srcRect/>
          <a:stretch>
            <a:fillRect/>
          </a:stretch>
        </p:blipFill>
        <p:spPr bwMode="auto">
          <a:xfrm>
            <a:off x="3786188" y="214313"/>
            <a:ext cx="5083175" cy="5083175"/>
          </a:xfrm>
          <a:prstGeom prst="rect">
            <a:avLst/>
          </a:prstGeom>
          <a:noFill/>
          <a:ln w="9525">
            <a:noFill/>
            <a:miter lim="800000"/>
            <a:headEnd/>
            <a:tailEnd/>
          </a:ln>
        </p:spPr>
      </p:pic>
      <p:sp>
        <p:nvSpPr>
          <p:cNvPr id="20483" name="TextBox 3"/>
          <p:cNvSpPr txBox="1">
            <a:spLocks noChangeArrowheads="1"/>
          </p:cNvSpPr>
          <p:nvPr/>
        </p:nvSpPr>
        <p:spPr bwMode="auto">
          <a:xfrm>
            <a:off x="2500313" y="5357813"/>
            <a:ext cx="6357937" cy="1200150"/>
          </a:xfrm>
          <a:prstGeom prst="rect">
            <a:avLst/>
          </a:prstGeom>
          <a:solidFill>
            <a:schemeClr val="bg1"/>
          </a:solidFill>
          <a:ln w="9525">
            <a:noFill/>
            <a:miter lim="800000"/>
            <a:headEnd/>
            <a:tailEnd/>
          </a:ln>
        </p:spPr>
        <p:txBody>
          <a:bodyPr>
            <a:spAutoFit/>
          </a:bodyPr>
          <a:lstStyle/>
          <a:p>
            <a:r>
              <a:rPr lang="en-GB" i="0">
                <a:latin typeface="Calibri" pitchFamily="34" charset="0"/>
              </a:rPr>
              <a:t>Romeo hears of Juliet’s death and comes to see her. He has brought poison with which to kill himself and drinks it all. Waking up Juliet is devastated and impales herself on his sword. Both are dead.</a:t>
            </a:r>
          </a:p>
        </p:txBody>
      </p:sp>
      <p:sp>
        <p:nvSpPr>
          <p:cNvPr id="5" name="Rectangle 4"/>
          <p:cNvSpPr/>
          <p:nvPr/>
        </p:nvSpPr>
        <p:spPr>
          <a:xfrm>
            <a:off x="142844" y="0"/>
            <a:ext cx="3612720" cy="923330"/>
          </a:xfrm>
          <a:prstGeom prst="rect">
            <a:avLst/>
          </a:prstGeom>
          <a:noFill/>
        </p:spPr>
        <p:txBody>
          <a:bodyPr wrap="none">
            <a:spAutoFit/>
          </a:bodyPr>
          <a:lstStyle/>
          <a:p>
            <a:pPr algn="ctr" fontAlgn="auto">
              <a:spcBef>
                <a:spcPts val="0"/>
              </a:spcBef>
              <a:spcAft>
                <a:spcPts val="0"/>
              </a:spcAft>
              <a:defRPr/>
            </a:pPr>
            <a:r>
              <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rPr>
              <a:t>A tragic end</a:t>
            </a:r>
            <a:endPar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1643063" y="1143000"/>
            <a:ext cx="6643687" cy="4678363"/>
          </a:xfrm>
          <a:prstGeom prst="rect">
            <a:avLst/>
          </a:prstGeom>
          <a:noFill/>
          <a:ln w="9525">
            <a:noFill/>
            <a:miter lim="800000"/>
            <a:headEnd/>
            <a:tailEnd/>
          </a:ln>
        </p:spPr>
        <p:txBody>
          <a:bodyPr>
            <a:spAutoFit/>
          </a:bodyPr>
          <a:lstStyle/>
          <a:p>
            <a:r>
              <a:rPr lang="en-GB" sz="2000" b="1" i="0">
                <a:latin typeface="Calibri" pitchFamily="34" charset="0"/>
              </a:rPr>
              <a:t>    Two households, both alike in dignity, </a:t>
            </a:r>
            <a:br>
              <a:rPr lang="en-GB" sz="2000" b="1" i="0">
                <a:latin typeface="Calibri" pitchFamily="34" charset="0"/>
              </a:rPr>
            </a:br>
            <a:r>
              <a:rPr lang="en-GB" sz="2000" b="1" i="0">
                <a:latin typeface="Calibri" pitchFamily="34" charset="0"/>
              </a:rPr>
              <a:t>    In fair Verona, where we lay our scene, </a:t>
            </a:r>
            <a:br>
              <a:rPr lang="en-GB" sz="2000" b="1" i="0">
                <a:latin typeface="Calibri" pitchFamily="34" charset="0"/>
              </a:rPr>
            </a:br>
            <a:r>
              <a:rPr lang="en-GB" sz="2000" b="1" i="0">
                <a:latin typeface="Calibri" pitchFamily="34" charset="0"/>
              </a:rPr>
              <a:t>    From ancient grudge break to new mutiny, </a:t>
            </a:r>
            <a:br>
              <a:rPr lang="en-GB" sz="2000" b="1" i="0">
                <a:latin typeface="Calibri" pitchFamily="34" charset="0"/>
              </a:rPr>
            </a:br>
            <a:r>
              <a:rPr lang="en-GB" sz="2000" b="1" i="0">
                <a:latin typeface="Calibri" pitchFamily="34" charset="0"/>
              </a:rPr>
              <a:t>    Where civil blood makes civil hands unclean. </a:t>
            </a:r>
            <a:br>
              <a:rPr lang="en-GB" sz="2000" b="1" i="0">
                <a:latin typeface="Calibri" pitchFamily="34" charset="0"/>
              </a:rPr>
            </a:br>
            <a:r>
              <a:rPr lang="en-GB" sz="2000" b="1" i="0">
                <a:latin typeface="Calibri" pitchFamily="34" charset="0"/>
              </a:rPr>
              <a:t>    From forth the fatal loins of these two foes </a:t>
            </a:r>
            <a:br>
              <a:rPr lang="en-GB" sz="2000" b="1" i="0">
                <a:latin typeface="Calibri" pitchFamily="34" charset="0"/>
              </a:rPr>
            </a:br>
            <a:r>
              <a:rPr lang="en-GB" sz="2000" b="1" i="0">
                <a:latin typeface="Calibri" pitchFamily="34" charset="0"/>
              </a:rPr>
              <a:t>    A pair of star-cross'd lovers take their life; </a:t>
            </a:r>
            <a:br>
              <a:rPr lang="en-GB" sz="2000" b="1" i="0">
                <a:latin typeface="Calibri" pitchFamily="34" charset="0"/>
              </a:rPr>
            </a:br>
            <a:r>
              <a:rPr lang="en-GB" sz="2000" b="1" i="0">
                <a:latin typeface="Calibri" pitchFamily="34" charset="0"/>
              </a:rPr>
              <a:t>    Whole misadventured piteous overthrows </a:t>
            </a:r>
            <a:br>
              <a:rPr lang="en-GB" sz="2000" b="1" i="0">
                <a:latin typeface="Calibri" pitchFamily="34" charset="0"/>
              </a:rPr>
            </a:br>
            <a:r>
              <a:rPr lang="en-GB" sz="2000" b="1" i="0">
                <a:latin typeface="Calibri" pitchFamily="34" charset="0"/>
              </a:rPr>
              <a:t>    Do with their death bury their parents' strife. </a:t>
            </a:r>
            <a:br>
              <a:rPr lang="en-GB" sz="2000" b="1" i="0">
                <a:latin typeface="Calibri" pitchFamily="34" charset="0"/>
              </a:rPr>
            </a:br>
            <a:r>
              <a:rPr lang="en-GB" sz="2000" b="1" i="0">
                <a:latin typeface="Calibri" pitchFamily="34" charset="0"/>
              </a:rPr>
              <a:t>    The fearful passage of their death-mark'd love, </a:t>
            </a:r>
            <a:br>
              <a:rPr lang="en-GB" sz="2000" b="1" i="0">
                <a:latin typeface="Calibri" pitchFamily="34" charset="0"/>
              </a:rPr>
            </a:br>
            <a:r>
              <a:rPr lang="en-GB" sz="2000" b="1" i="0">
                <a:latin typeface="Calibri" pitchFamily="34" charset="0"/>
              </a:rPr>
              <a:t>    And the continuance of their parents' rage, </a:t>
            </a:r>
            <a:br>
              <a:rPr lang="en-GB" sz="2000" b="1" i="0">
                <a:latin typeface="Calibri" pitchFamily="34" charset="0"/>
              </a:rPr>
            </a:br>
            <a:r>
              <a:rPr lang="en-GB" sz="2000" b="1" i="0">
                <a:latin typeface="Calibri" pitchFamily="34" charset="0"/>
              </a:rPr>
              <a:t>    Which, but their children's end, nought could remove, </a:t>
            </a:r>
            <a:br>
              <a:rPr lang="en-GB" sz="2000" b="1" i="0">
                <a:latin typeface="Calibri" pitchFamily="34" charset="0"/>
              </a:rPr>
            </a:br>
            <a:r>
              <a:rPr lang="en-GB" sz="2000" b="1" i="0">
                <a:latin typeface="Calibri" pitchFamily="34" charset="0"/>
              </a:rPr>
              <a:t>    Is now the two hours' traffic of our stage; </a:t>
            </a:r>
            <a:br>
              <a:rPr lang="en-GB" sz="2000" b="1" i="0">
                <a:latin typeface="Calibri" pitchFamily="34" charset="0"/>
              </a:rPr>
            </a:br>
            <a:r>
              <a:rPr lang="en-GB" sz="2000" b="1" i="0">
                <a:latin typeface="Calibri" pitchFamily="34" charset="0"/>
              </a:rPr>
              <a:t>    The which if you with patient ears attend, </a:t>
            </a:r>
            <a:br>
              <a:rPr lang="en-GB" sz="2000" b="1" i="0">
                <a:latin typeface="Calibri" pitchFamily="34" charset="0"/>
              </a:rPr>
            </a:br>
            <a:r>
              <a:rPr lang="en-GB" sz="2000" b="1" i="0">
                <a:latin typeface="Calibri" pitchFamily="34" charset="0"/>
              </a:rPr>
              <a:t>    What here shall miss, our toil shall strive to mend.</a:t>
            </a:r>
            <a:r>
              <a:rPr lang="en-GB" i="0">
                <a:latin typeface="Calibri" pitchFamily="34" charset="0"/>
              </a:rPr>
              <a:t/>
            </a:r>
            <a:br>
              <a:rPr lang="en-GB" i="0">
                <a:latin typeface="Calibri" pitchFamily="34" charset="0"/>
              </a:rPr>
            </a:br>
            <a:endParaRPr lang="en-GB" i="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C:\Users\Rhian Evans\AppData\Local\Microsoft\Windows\Temporary Internet Files\Content.IE5\0SRJXQGV\97._Homer_Loves_Flanders[1].jpg"/>
          <p:cNvPicPr>
            <a:picLocks noChangeAspect="1" noChangeArrowheads="1"/>
          </p:cNvPicPr>
          <p:nvPr/>
        </p:nvPicPr>
        <p:blipFill>
          <a:blip r:embed="rId3" cstate="print"/>
          <a:srcRect/>
          <a:stretch>
            <a:fillRect/>
          </a:stretch>
        </p:blipFill>
        <p:spPr bwMode="auto">
          <a:xfrm>
            <a:off x="2357438" y="1571625"/>
            <a:ext cx="4476750" cy="3357563"/>
          </a:xfrm>
          <a:prstGeom prst="rect">
            <a:avLst/>
          </a:prstGeom>
          <a:noFill/>
          <a:ln w="9525">
            <a:noFill/>
            <a:miter lim="800000"/>
            <a:headEnd/>
            <a:tailEnd/>
          </a:ln>
        </p:spPr>
      </p:pic>
      <p:sp>
        <p:nvSpPr>
          <p:cNvPr id="3" name="TextBox 2"/>
          <p:cNvSpPr txBox="1">
            <a:spLocks noChangeArrowheads="1"/>
          </p:cNvSpPr>
          <p:nvPr/>
        </p:nvSpPr>
        <p:spPr bwMode="auto">
          <a:xfrm>
            <a:off x="1000125" y="5357813"/>
            <a:ext cx="7000875" cy="646112"/>
          </a:xfrm>
          <a:prstGeom prst="rect">
            <a:avLst/>
          </a:prstGeom>
          <a:solidFill>
            <a:schemeClr val="bg1"/>
          </a:solidFill>
          <a:ln w="9525">
            <a:noFill/>
            <a:miter lim="800000"/>
            <a:headEnd/>
            <a:tailEnd/>
          </a:ln>
        </p:spPr>
        <p:txBody>
          <a:bodyPr>
            <a:spAutoFit/>
          </a:bodyPr>
          <a:lstStyle/>
          <a:p>
            <a:pPr algn="ctr"/>
            <a:r>
              <a:rPr lang="en-GB" i="0">
                <a:latin typeface="Calibri" pitchFamily="34" charset="0"/>
              </a:rPr>
              <a:t>Following the death of their children, Montague and Capulet put their differences aside – the tragedy unites them.</a:t>
            </a:r>
          </a:p>
        </p:txBody>
      </p:sp>
      <p:sp>
        <p:nvSpPr>
          <p:cNvPr id="4" name="Rectangle 3"/>
          <p:cNvSpPr/>
          <p:nvPr/>
        </p:nvSpPr>
        <p:spPr>
          <a:xfrm>
            <a:off x="2428860" y="214290"/>
            <a:ext cx="4195636" cy="923330"/>
          </a:xfrm>
          <a:prstGeom prst="rect">
            <a:avLst/>
          </a:prstGeom>
          <a:noFill/>
        </p:spPr>
        <p:txBody>
          <a:bodyPr wrap="none">
            <a:spAutoFit/>
          </a:bodyPr>
          <a:lstStyle/>
          <a:p>
            <a:pPr algn="ctr" fontAlgn="auto">
              <a:spcBef>
                <a:spcPts val="0"/>
              </a:spcBef>
              <a:spcAft>
                <a:spcPts val="0"/>
              </a:spcAft>
              <a:defRPr/>
            </a:pPr>
            <a:r>
              <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rPr>
              <a:t>Friends at last</a:t>
            </a:r>
            <a:endPar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500" fill="hold"/>
                                        <p:tgtEl>
                                          <p:spTgt spid="52226"/>
                                        </p:tgtEl>
                                        <p:attrNameLst>
                                          <p:attrName>ppt_w</p:attrName>
                                        </p:attrNameLst>
                                      </p:cBhvr>
                                      <p:tavLst>
                                        <p:tav tm="0">
                                          <p:val>
                                            <p:strVal val="#ppt_w*0.05"/>
                                          </p:val>
                                        </p:tav>
                                        <p:tav tm="100000">
                                          <p:val>
                                            <p:strVal val="#ppt_w"/>
                                          </p:val>
                                        </p:tav>
                                      </p:tavLst>
                                    </p:anim>
                                    <p:anim calcmode="lin" valueType="num">
                                      <p:cBhvr>
                                        <p:cTn id="8" dur="500" fill="hold"/>
                                        <p:tgtEl>
                                          <p:spTgt spid="52226"/>
                                        </p:tgtEl>
                                        <p:attrNameLst>
                                          <p:attrName>ppt_h</p:attrName>
                                        </p:attrNameLst>
                                      </p:cBhvr>
                                      <p:tavLst>
                                        <p:tav tm="0">
                                          <p:val>
                                            <p:strVal val="#ppt_h"/>
                                          </p:val>
                                        </p:tav>
                                        <p:tav tm="100000">
                                          <p:val>
                                            <p:strVal val="#ppt_h"/>
                                          </p:val>
                                        </p:tav>
                                      </p:tavLst>
                                    </p:anim>
                                    <p:anim calcmode="lin" valueType="num">
                                      <p:cBhvr>
                                        <p:cTn id="9" dur="500" fill="hold"/>
                                        <p:tgtEl>
                                          <p:spTgt spid="52226"/>
                                        </p:tgtEl>
                                        <p:attrNameLst>
                                          <p:attrName>ppt_x</p:attrName>
                                        </p:attrNameLst>
                                      </p:cBhvr>
                                      <p:tavLst>
                                        <p:tav tm="0">
                                          <p:val>
                                            <p:strVal val="#ppt_x-.2"/>
                                          </p:val>
                                        </p:tav>
                                        <p:tav tm="100000">
                                          <p:val>
                                            <p:strVal val="#ppt_x"/>
                                          </p:val>
                                        </p:tav>
                                      </p:tavLst>
                                    </p:anim>
                                    <p:anim calcmode="lin" valueType="num">
                                      <p:cBhvr>
                                        <p:cTn id="10" dur="500" fill="hold"/>
                                        <p:tgtEl>
                                          <p:spTgt spid="52226"/>
                                        </p:tgtEl>
                                        <p:attrNameLst>
                                          <p:attrName>ppt_y</p:attrName>
                                        </p:attrNameLst>
                                      </p:cBhvr>
                                      <p:tavLst>
                                        <p:tav tm="0">
                                          <p:val>
                                            <p:strVal val="#ppt_y"/>
                                          </p:val>
                                        </p:tav>
                                        <p:tav tm="100000">
                                          <p:val>
                                            <p:strVal val="#ppt_y"/>
                                          </p:val>
                                        </p:tav>
                                      </p:tavLst>
                                    </p:anim>
                                    <p:animEffect transition="in" filter="fade">
                                      <p:cBhvr>
                                        <p:cTn id="11" dur="500"/>
                                        <p:tgtEl>
                                          <p:spTgt spid="52226"/>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linds(horizont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p:cNvSpPr txBox="1">
            <a:spLocks noChangeArrowheads="1"/>
          </p:cNvSpPr>
          <p:nvPr/>
        </p:nvSpPr>
        <p:spPr bwMode="auto">
          <a:xfrm>
            <a:off x="1643063" y="1143000"/>
            <a:ext cx="6643687" cy="4678363"/>
          </a:xfrm>
          <a:prstGeom prst="rect">
            <a:avLst/>
          </a:prstGeom>
          <a:noFill/>
          <a:ln w="9525">
            <a:noFill/>
            <a:miter lim="800000"/>
            <a:headEnd/>
            <a:tailEnd/>
          </a:ln>
        </p:spPr>
        <p:txBody>
          <a:bodyPr>
            <a:spAutoFit/>
          </a:bodyPr>
          <a:lstStyle/>
          <a:p>
            <a:r>
              <a:rPr lang="en-GB" sz="2000" b="1" i="0">
                <a:latin typeface="Calibri" pitchFamily="34" charset="0"/>
              </a:rPr>
              <a:t>    Two households, both alike in dignity, </a:t>
            </a:r>
            <a:br>
              <a:rPr lang="en-GB" sz="2000" b="1" i="0">
                <a:latin typeface="Calibri" pitchFamily="34" charset="0"/>
              </a:rPr>
            </a:br>
            <a:r>
              <a:rPr lang="en-GB" sz="2000" b="1" i="0">
                <a:latin typeface="Calibri" pitchFamily="34" charset="0"/>
              </a:rPr>
              <a:t>    In fair Verona, where we lay our scene, </a:t>
            </a:r>
            <a:br>
              <a:rPr lang="en-GB" sz="2000" b="1" i="0">
                <a:latin typeface="Calibri" pitchFamily="34" charset="0"/>
              </a:rPr>
            </a:br>
            <a:r>
              <a:rPr lang="en-GB" sz="2000" b="1" i="0">
                <a:latin typeface="Calibri" pitchFamily="34" charset="0"/>
              </a:rPr>
              <a:t>    From ancient grudge break to new mutiny, </a:t>
            </a:r>
            <a:br>
              <a:rPr lang="en-GB" sz="2000" b="1" i="0">
                <a:latin typeface="Calibri" pitchFamily="34" charset="0"/>
              </a:rPr>
            </a:br>
            <a:r>
              <a:rPr lang="en-GB" sz="2000" b="1" i="0">
                <a:latin typeface="Calibri" pitchFamily="34" charset="0"/>
              </a:rPr>
              <a:t>    Where civil blood makes civil hands unclean. </a:t>
            </a:r>
            <a:br>
              <a:rPr lang="en-GB" sz="2000" b="1" i="0">
                <a:latin typeface="Calibri" pitchFamily="34" charset="0"/>
              </a:rPr>
            </a:br>
            <a:r>
              <a:rPr lang="en-GB" sz="2000" b="1" i="0">
                <a:latin typeface="Calibri" pitchFamily="34" charset="0"/>
              </a:rPr>
              <a:t>    From forth the fatal loins of these two foes </a:t>
            </a:r>
            <a:br>
              <a:rPr lang="en-GB" sz="2000" b="1" i="0">
                <a:latin typeface="Calibri" pitchFamily="34" charset="0"/>
              </a:rPr>
            </a:br>
            <a:r>
              <a:rPr lang="en-GB" sz="2000" b="1" i="0">
                <a:latin typeface="Calibri" pitchFamily="34" charset="0"/>
              </a:rPr>
              <a:t>    A pair of star-cross'd lovers take their life; </a:t>
            </a:r>
            <a:br>
              <a:rPr lang="en-GB" sz="2000" b="1" i="0">
                <a:latin typeface="Calibri" pitchFamily="34" charset="0"/>
              </a:rPr>
            </a:br>
            <a:r>
              <a:rPr lang="en-GB" sz="2000" b="1" i="0">
                <a:latin typeface="Calibri" pitchFamily="34" charset="0"/>
              </a:rPr>
              <a:t>    Whole misadventured piteous overthrows </a:t>
            </a:r>
            <a:br>
              <a:rPr lang="en-GB" sz="2000" b="1" i="0">
                <a:latin typeface="Calibri" pitchFamily="34" charset="0"/>
              </a:rPr>
            </a:br>
            <a:r>
              <a:rPr lang="en-GB" sz="2000" b="1" i="0">
                <a:latin typeface="Calibri" pitchFamily="34" charset="0"/>
              </a:rPr>
              <a:t>    Do with their death bury their parents' strife. </a:t>
            </a:r>
            <a:br>
              <a:rPr lang="en-GB" sz="2000" b="1" i="0">
                <a:latin typeface="Calibri" pitchFamily="34" charset="0"/>
              </a:rPr>
            </a:br>
            <a:r>
              <a:rPr lang="en-GB" sz="2000" b="1" i="0">
                <a:latin typeface="Calibri" pitchFamily="34" charset="0"/>
              </a:rPr>
              <a:t>    The fearful passage of their death-mark'd love, </a:t>
            </a:r>
            <a:br>
              <a:rPr lang="en-GB" sz="2000" b="1" i="0">
                <a:latin typeface="Calibri" pitchFamily="34" charset="0"/>
              </a:rPr>
            </a:br>
            <a:r>
              <a:rPr lang="en-GB" sz="2000" b="1" i="0">
                <a:latin typeface="Calibri" pitchFamily="34" charset="0"/>
              </a:rPr>
              <a:t>    And the continuance of their parents' rage, </a:t>
            </a:r>
            <a:br>
              <a:rPr lang="en-GB" sz="2000" b="1" i="0">
                <a:latin typeface="Calibri" pitchFamily="34" charset="0"/>
              </a:rPr>
            </a:br>
            <a:r>
              <a:rPr lang="en-GB" sz="2000" b="1" i="0">
                <a:latin typeface="Calibri" pitchFamily="34" charset="0"/>
              </a:rPr>
              <a:t>    Which, but their children's end, nought could remove, </a:t>
            </a:r>
            <a:br>
              <a:rPr lang="en-GB" sz="2000" b="1" i="0">
                <a:latin typeface="Calibri" pitchFamily="34" charset="0"/>
              </a:rPr>
            </a:br>
            <a:r>
              <a:rPr lang="en-GB" sz="2000" b="1" i="0">
                <a:latin typeface="Calibri" pitchFamily="34" charset="0"/>
              </a:rPr>
              <a:t>    Is now the two hours' traffic of our stage; </a:t>
            </a:r>
            <a:br>
              <a:rPr lang="en-GB" sz="2000" b="1" i="0">
                <a:latin typeface="Calibri" pitchFamily="34" charset="0"/>
              </a:rPr>
            </a:br>
            <a:r>
              <a:rPr lang="en-GB" sz="2000" b="1" i="0">
                <a:latin typeface="Calibri" pitchFamily="34" charset="0"/>
              </a:rPr>
              <a:t>    The which if you with patient ears attend, </a:t>
            </a:r>
            <a:br>
              <a:rPr lang="en-GB" sz="2000" b="1" i="0">
                <a:latin typeface="Calibri" pitchFamily="34" charset="0"/>
              </a:rPr>
            </a:br>
            <a:r>
              <a:rPr lang="en-GB" sz="2000" b="1" i="0">
                <a:latin typeface="Calibri" pitchFamily="34" charset="0"/>
              </a:rPr>
              <a:t>    What here shall miss, our toil shall strive to mend.</a:t>
            </a:r>
            <a:r>
              <a:rPr lang="en-GB" i="0">
                <a:latin typeface="Calibri" pitchFamily="34" charset="0"/>
              </a:rPr>
              <a:t/>
            </a:r>
            <a:br>
              <a:rPr lang="en-GB" i="0">
                <a:latin typeface="Calibri" pitchFamily="34" charset="0"/>
              </a:rPr>
            </a:br>
            <a:endParaRPr lang="en-GB" i="0">
              <a:latin typeface="Calibri" pitchFamily="34" charset="0"/>
            </a:endParaRPr>
          </a:p>
        </p:txBody>
      </p:sp>
      <p:sp>
        <p:nvSpPr>
          <p:cNvPr id="3" name="TextBox 2"/>
          <p:cNvSpPr txBox="1">
            <a:spLocks noChangeArrowheads="1"/>
          </p:cNvSpPr>
          <p:nvPr/>
        </p:nvSpPr>
        <p:spPr bwMode="auto">
          <a:xfrm>
            <a:off x="6286500" y="1000125"/>
            <a:ext cx="2714625" cy="646113"/>
          </a:xfrm>
          <a:prstGeom prst="rect">
            <a:avLst/>
          </a:prstGeom>
          <a:solidFill>
            <a:schemeClr val="bg1"/>
          </a:solidFill>
          <a:ln w="9525">
            <a:noFill/>
            <a:miter lim="800000"/>
            <a:headEnd/>
            <a:tailEnd/>
          </a:ln>
        </p:spPr>
        <p:txBody>
          <a:bodyPr>
            <a:spAutoFit/>
          </a:bodyPr>
          <a:lstStyle/>
          <a:p>
            <a:r>
              <a:rPr lang="en-GB" i="0">
                <a:latin typeface="Calibri" pitchFamily="34" charset="0"/>
              </a:rPr>
              <a:t>There are two very similar families in Verona</a:t>
            </a:r>
          </a:p>
        </p:txBody>
      </p:sp>
      <p:sp>
        <p:nvSpPr>
          <p:cNvPr id="4" name="TextBox 3"/>
          <p:cNvSpPr txBox="1">
            <a:spLocks noChangeArrowheads="1"/>
          </p:cNvSpPr>
          <p:nvPr/>
        </p:nvSpPr>
        <p:spPr bwMode="auto">
          <a:xfrm>
            <a:off x="0" y="1000125"/>
            <a:ext cx="1928813" cy="1477963"/>
          </a:xfrm>
          <a:prstGeom prst="rect">
            <a:avLst/>
          </a:prstGeom>
          <a:solidFill>
            <a:schemeClr val="bg1"/>
          </a:solidFill>
          <a:ln w="9525">
            <a:noFill/>
            <a:miter lim="800000"/>
            <a:headEnd/>
            <a:tailEnd/>
          </a:ln>
        </p:spPr>
        <p:txBody>
          <a:bodyPr>
            <a:spAutoFit/>
          </a:bodyPr>
          <a:lstStyle/>
          <a:p>
            <a:r>
              <a:rPr lang="en-GB" i="0">
                <a:latin typeface="Calibri" pitchFamily="34" charset="0"/>
              </a:rPr>
              <a:t>They hold an ancient grudge against each other and start fighting again</a:t>
            </a:r>
          </a:p>
        </p:txBody>
      </p:sp>
      <p:sp>
        <p:nvSpPr>
          <p:cNvPr id="6" name="TextBox 5"/>
          <p:cNvSpPr txBox="1">
            <a:spLocks noChangeArrowheads="1"/>
          </p:cNvSpPr>
          <p:nvPr/>
        </p:nvSpPr>
        <p:spPr bwMode="auto">
          <a:xfrm>
            <a:off x="6715125" y="2143125"/>
            <a:ext cx="2184400" cy="1200150"/>
          </a:xfrm>
          <a:prstGeom prst="rect">
            <a:avLst/>
          </a:prstGeom>
          <a:solidFill>
            <a:schemeClr val="bg1"/>
          </a:solidFill>
          <a:ln w="9525">
            <a:noFill/>
            <a:miter lim="800000"/>
            <a:headEnd/>
            <a:tailEnd/>
          </a:ln>
        </p:spPr>
        <p:txBody>
          <a:bodyPr>
            <a:spAutoFit/>
          </a:bodyPr>
          <a:lstStyle/>
          <a:p>
            <a:r>
              <a:rPr lang="en-GB" i="0">
                <a:latin typeface="Calibri" pitchFamily="34" charset="0"/>
              </a:rPr>
              <a:t>Each family has a child, they are fated to fall in love and commit suicide</a:t>
            </a:r>
          </a:p>
        </p:txBody>
      </p:sp>
      <p:sp>
        <p:nvSpPr>
          <p:cNvPr id="7" name="TextBox 6"/>
          <p:cNvSpPr txBox="1">
            <a:spLocks noChangeArrowheads="1"/>
          </p:cNvSpPr>
          <p:nvPr/>
        </p:nvSpPr>
        <p:spPr bwMode="auto">
          <a:xfrm>
            <a:off x="0" y="2571750"/>
            <a:ext cx="1857375" cy="1200150"/>
          </a:xfrm>
          <a:prstGeom prst="rect">
            <a:avLst/>
          </a:prstGeom>
          <a:solidFill>
            <a:schemeClr val="bg1"/>
          </a:solidFill>
          <a:ln w="9525">
            <a:noFill/>
            <a:miter lim="800000"/>
            <a:headEnd/>
            <a:tailEnd/>
          </a:ln>
        </p:spPr>
        <p:txBody>
          <a:bodyPr>
            <a:spAutoFit/>
          </a:bodyPr>
          <a:lstStyle/>
          <a:p>
            <a:r>
              <a:rPr lang="en-GB" i="0">
                <a:latin typeface="Calibri" pitchFamily="34" charset="0"/>
              </a:rPr>
              <a:t>Their unfortunate deaths will stop their families fighting.</a:t>
            </a:r>
          </a:p>
        </p:txBody>
      </p:sp>
      <p:sp>
        <p:nvSpPr>
          <p:cNvPr id="8" name="TextBox 7"/>
          <p:cNvSpPr txBox="1">
            <a:spLocks noChangeArrowheads="1"/>
          </p:cNvSpPr>
          <p:nvPr/>
        </p:nvSpPr>
        <p:spPr bwMode="auto">
          <a:xfrm>
            <a:off x="7643813" y="3357563"/>
            <a:ext cx="1500187" cy="923925"/>
          </a:xfrm>
          <a:prstGeom prst="rect">
            <a:avLst/>
          </a:prstGeom>
          <a:solidFill>
            <a:schemeClr val="bg1"/>
          </a:solidFill>
          <a:ln w="9525">
            <a:noFill/>
            <a:miter lim="800000"/>
            <a:headEnd/>
            <a:tailEnd/>
          </a:ln>
        </p:spPr>
        <p:txBody>
          <a:bodyPr>
            <a:spAutoFit/>
          </a:bodyPr>
          <a:lstStyle/>
          <a:p>
            <a:r>
              <a:rPr lang="en-GB" i="0">
                <a:latin typeface="Calibri" pitchFamily="34" charset="0"/>
              </a:rPr>
              <a:t>Their fatal love and the family feud</a:t>
            </a:r>
          </a:p>
        </p:txBody>
      </p:sp>
      <p:sp>
        <p:nvSpPr>
          <p:cNvPr id="9" name="TextBox 8"/>
          <p:cNvSpPr txBox="1">
            <a:spLocks noChangeArrowheads="1"/>
          </p:cNvSpPr>
          <p:nvPr/>
        </p:nvSpPr>
        <p:spPr bwMode="auto">
          <a:xfrm>
            <a:off x="0" y="3929063"/>
            <a:ext cx="1785938" cy="1754187"/>
          </a:xfrm>
          <a:prstGeom prst="rect">
            <a:avLst/>
          </a:prstGeom>
          <a:solidFill>
            <a:schemeClr val="bg1"/>
          </a:solidFill>
          <a:ln w="9525">
            <a:noFill/>
            <a:miter lim="800000"/>
            <a:headEnd/>
            <a:tailEnd/>
          </a:ln>
        </p:spPr>
        <p:txBody>
          <a:bodyPr>
            <a:spAutoFit/>
          </a:bodyPr>
          <a:lstStyle/>
          <a:p>
            <a:r>
              <a:rPr lang="en-GB" i="0">
                <a:latin typeface="Calibri" pitchFamily="34" charset="0"/>
              </a:rPr>
              <a:t>A feud which only the their deaths could end, will be played out on the stage</a:t>
            </a:r>
          </a:p>
        </p:txBody>
      </p:sp>
      <p:sp>
        <p:nvSpPr>
          <p:cNvPr id="10" name="TextBox 9"/>
          <p:cNvSpPr txBox="1">
            <a:spLocks noChangeArrowheads="1"/>
          </p:cNvSpPr>
          <p:nvPr/>
        </p:nvSpPr>
        <p:spPr bwMode="auto">
          <a:xfrm>
            <a:off x="5143500" y="5500688"/>
            <a:ext cx="2643188" cy="1200150"/>
          </a:xfrm>
          <a:prstGeom prst="rect">
            <a:avLst/>
          </a:prstGeom>
          <a:solidFill>
            <a:schemeClr val="bg1"/>
          </a:solidFill>
          <a:ln w="9525">
            <a:noFill/>
            <a:miter lim="800000"/>
            <a:headEnd/>
            <a:tailEnd/>
          </a:ln>
        </p:spPr>
        <p:txBody>
          <a:bodyPr>
            <a:spAutoFit/>
          </a:bodyPr>
          <a:lstStyle/>
          <a:p>
            <a:r>
              <a:rPr lang="en-GB" i="0">
                <a:latin typeface="Calibri" pitchFamily="34" charset="0"/>
              </a:rPr>
              <a:t>And if you listen with patience,  then our play will help you understand their story.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58.photobucket.com/albums/g259/EsCO823/homer_angry2.gif"/>
          <p:cNvPicPr>
            <a:picLocks noChangeAspect="1" noChangeArrowheads="1"/>
          </p:cNvPicPr>
          <p:nvPr/>
        </p:nvPicPr>
        <p:blipFill>
          <a:blip r:embed="rId3" cstate="print"/>
          <a:srcRect/>
          <a:stretch>
            <a:fillRect/>
          </a:stretch>
        </p:blipFill>
        <p:spPr bwMode="auto">
          <a:xfrm>
            <a:off x="0" y="2214563"/>
            <a:ext cx="4286250" cy="2971800"/>
          </a:xfrm>
          <a:prstGeom prst="rect">
            <a:avLst/>
          </a:prstGeom>
          <a:noFill/>
          <a:ln w="9525">
            <a:noFill/>
            <a:miter lim="800000"/>
            <a:headEnd/>
            <a:tailEnd/>
          </a:ln>
        </p:spPr>
      </p:pic>
      <p:pic>
        <p:nvPicPr>
          <p:cNvPr id="2052" name="Picture 4" descr="http://www.simpsoncrazy.com/gallery/images/NedFlanders1.gif"/>
          <p:cNvPicPr>
            <a:picLocks noChangeAspect="1" noChangeArrowheads="1"/>
          </p:cNvPicPr>
          <p:nvPr/>
        </p:nvPicPr>
        <p:blipFill>
          <a:blip r:embed="rId4" cstate="print"/>
          <a:srcRect/>
          <a:stretch>
            <a:fillRect/>
          </a:stretch>
        </p:blipFill>
        <p:spPr bwMode="auto">
          <a:xfrm>
            <a:off x="5216469" y="2214555"/>
            <a:ext cx="3927531" cy="3000396"/>
          </a:xfrm>
          <a:prstGeom prst="rect">
            <a:avLst/>
          </a:prstGeom>
          <a:noFill/>
          <a:scene3d>
            <a:camera prst="orthographicFront">
              <a:rot lat="0" lon="10799999" rev="0"/>
            </a:camera>
            <a:lightRig rig="threePt" dir="t"/>
          </a:scene3d>
        </p:spPr>
      </p:pic>
      <p:sp>
        <p:nvSpPr>
          <p:cNvPr id="4" name="Rectangle 3"/>
          <p:cNvSpPr/>
          <p:nvPr/>
        </p:nvSpPr>
        <p:spPr>
          <a:xfrm>
            <a:off x="3143240" y="500042"/>
            <a:ext cx="2857520" cy="1200329"/>
          </a:xfrm>
          <a:prstGeom prst="rect">
            <a:avLst/>
          </a:prstGeom>
          <a:noFill/>
        </p:spPr>
        <p:txBody>
          <a:bodyPr>
            <a:spAutoFit/>
          </a:bodyPr>
          <a:lstStyle/>
          <a:p>
            <a:pPr algn="ctr" fontAlgn="auto">
              <a:spcBef>
                <a:spcPts val="0"/>
              </a:spcBef>
              <a:spcAft>
                <a:spcPts val="0"/>
              </a:spcAft>
              <a:defRPr/>
            </a:pPr>
            <a:r>
              <a:rPr lang="en-US" sz="7200" b="1" i="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mn-lt"/>
                <a:cs typeface="+mn-cs"/>
              </a:rPr>
              <a:t>A Feud</a:t>
            </a:r>
            <a:endParaRPr lang="en-US" sz="7200" b="1" i="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mn-lt"/>
              <a:cs typeface="+mn-cs"/>
            </a:endParaRPr>
          </a:p>
        </p:txBody>
      </p:sp>
      <p:cxnSp>
        <p:nvCxnSpPr>
          <p:cNvPr id="6" name="Straight Arrow Connector 5"/>
          <p:cNvCxnSpPr/>
          <p:nvPr/>
        </p:nvCxnSpPr>
        <p:spPr>
          <a:xfrm rot="5400000" flipH="1" flipV="1">
            <a:off x="1071563" y="5286375"/>
            <a:ext cx="1214437" cy="50006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126" name="TextBox 6"/>
          <p:cNvSpPr txBox="1">
            <a:spLocks noChangeArrowheads="1"/>
          </p:cNvSpPr>
          <p:nvPr/>
        </p:nvSpPr>
        <p:spPr bwMode="auto">
          <a:xfrm>
            <a:off x="714375" y="6000750"/>
            <a:ext cx="1857375" cy="369888"/>
          </a:xfrm>
          <a:prstGeom prst="rect">
            <a:avLst/>
          </a:prstGeom>
          <a:solidFill>
            <a:schemeClr val="bg1"/>
          </a:solidFill>
          <a:ln w="9525">
            <a:noFill/>
            <a:miter lim="800000"/>
            <a:headEnd/>
            <a:tailEnd/>
          </a:ln>
        </p:spPr>
        <p:txBody>
          <a:bodyPr>
            <a:spAutoFit/>
          </a:bodyPr>
          <a:lstStyle/>
          <a:p>
            <a:pPr algn="ctr"/>
            <a:r>
              <a:rPr lang="en-GB" i="0">
                <a:latin typeface="Calibri" pitchFamily="34" charset="0"/>
              </a:rPr>
              <a:t>Montague</a:t>
            </a:r>
          </a:p>
        </p:txBody>
      </p:sp>
      <p:cxnSp>
        <p:nvCxnSpPr>
          <p:cNvPr id="9" name="Straight Arrow Connector 8"/>
          <p:cNvCxnSpPr/>
          <p:nvPr/>
        </p:nvCxnSpPr>
        <p:spPr>
          <a:xfrm rot="16200000" flipV="1">
            <a:off x="6643688" y="5357813"/>
            <a:ext cx="928687" cy="3571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128" name="TextBox 9"/>
          <p:cNvSpPr txBox="1">
            <a:spLocks noChangeArrowheads="1"/>
          </p:cNvSpPr>
          <p:nvPr/>
        </p:nvSpPr>
        <p:spPr bwMode="auto">
          <a:xfrm>
            <a:off x="6143625" y="6000750"/>
            <a:ext cx="1857375" cy="369888"/>
          </a:xfrm>
          <a:prstGeom prst="rect">
            <a:avLst/>
          </a:prstGeom>
          <a:solidFill>
            <a:schemeClr val="bg1"/>
          </a:solidFill>
          <a:ln w="9525">
            <a:noFill/>
            <a:miter lim="800000"/>
            <a:headEnd/>
            <a:tailEnd/>
          </a:ln>
        </p:spPr>
        <p:txBody>
          <a:bodyPr>
            <a:spAutoFit/>
          </a:bodyPr>
          <a:lstStyle/>
          <a:p>
            <a:pPr algn="ctr"/>
            <a:r>
              <a:rPr lang="en-GB" i="0">
                <a:latin typeface="Calibri" pitchFamily="34" charset="0"/>
              </a:rPr>
              <a:t>Capulet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from="(-#ppt_w/2)" to="(#ppt_x)" calcmode="lin" valueType="num">
                                      <p:cBhvr>
                                        <p:cTn id="7" dur="600" fill="hold">
                                          <p:stCondLst>
                                            <p:cond delay="0"/>
                                          </p:stCondLst>
                                        </p:cTn>
                                        <p:tgtEl>
                                          <p:spTgt spid="2050"/>
                                        </p:tgtEl>
                                        <p:attrNameLst>
                                          <p:attrName>ppt_x</p:attrName>
                                        </p:attrNameLst>
                                      </p:cBhvr>
                                    </p:anim>
                                    <p:anim from="0" to="-1.0" calcmode="lin" valueType="num">
                                      <p:cBhvr>
                                        <p:cTn id="8" dur="200" decel="50000" autoRev="1" fill="hold">
                                          <p:stCondLst>
                                            <p:cond delay="600"/>
                                          </p:stCondLst>
                                        </p:cTn>
                                        <p:tgtEl>
                                          <p:spTgt spid="2050"/>
                                        </p:tgtEl>
                                        <p:attrNameLst>
                                          <p:attrName>xshear</p:attrName>
                                        </p:attrNameLst>
                                      </p:cBhvr>
                                    </p:anim>
                                    <p:animScale>
                                      <p:cBhvr>
                                        <p:cTn id="9" dur="200" decel="100000" autoRev="1" fill="hold">
                                          <p:stCondLst>
                                            <p:cond delay="600"/>
                                          </p:stCondLst>
                                        </p:cTn>
                                        <p:tgtEl>
                                          <p:spTgt spid="2050"/>
                                        </p:tgtEl>
                                      </p:cBhvr>
                                      <p:from x="100000" y="100000"/>
                                      <p:to x="80000" y="100000"/>
                                    </p:animScale>
                                    <p:anim by="(#ppt_h/3+#ppt_w*0.1)" calcmode="lin" valueType="num">
                                      <p:cBhvr additive="sum">
                                        <p:cTn id="10" dur="200" decel="100000" autoRev="1" fill="hold">
                                          <p:stCondLst>
                                            <p:cond delay="600"/>
                                          </p:stCondLst>
                                        </p:cTn>
                                        <p:tgtEl>
                                          <p:spTgt spid="2050"/>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2052"/>
                                        </p:tgtEl>
                                        <p:attrNameLst>
                                          <p:attrName>style.visibility</p:attrName>
                                        </p:attrNameLst>
                                      </p:cBhvr>
                                      <p:to>
                                        <p:strVal val="visible"/>
                                      </p:to>
                                    </p:set>
                                    <p:anim from="(-#ppt_w/2)" to="(#ppt_x)" calcmode="lin" valueType="num">
                                      <p:cBhvr>
                                        <p:cTn id="13" dur="600" fill="hold">
                                          <p:stCondLst>
                                            <p:cond delay="0"/>
                                          </p:stCondLst>
                                        </p:cTn>
                                        <p:tgtEl>
                                          <p:spTgt spid="2052"/>
                                        </p:tgtEl>
                                        <p:attrNameLst>
                                          <p:attrName>ppt_x</p:attrName>
                                        </p:attrNameLst>
                                      </p:cBhvr>
                                    </p:anim>
                                    <p:anim from="0" to="-1.0" calcmode="lin" valueType="num">
                                      <p:cBhvr>
                                        <p:cTn id="14" dur="200" decel="50000" autoRev="1" fill="hold">
                                          <p:stCondLst>
                                            <p:cond delay="600"/>
                                          </p:stCondLst>
                                        </p:cTn>
                                        <p:tgtEl>
                                          <p:spTgt spid="2052"/>
                                        </p:tgtEl>
                                        <p:attrNameLst>
                                          <p:attrName>xshear</p:attrName>
                                        </p:attrNameLst>
                                      </p:cBhvr>
                                    </p:anim>
                                    <p:animScale>
                                      <p:cBhvr>
                                        <p:cTn id="15" dur="200" decel="100000" autoRev="1" fill="hold">
                                          <p:stCondLst>
                                            <p:cond delay="600"/>
                                          </p:stCondLst>
                                        </p:cTn>
                                        <p:tgtEl>
                                          <p:spTgt spid="2052"/>
                                        </p:tgtEl>
                                      </p:cBhvr>
                                      <p:from x="100000" y="100000"/>
                                      <p:to x="80000" y="100000"/>
                                    </p:animScale>
                                    <p:anim by="(#ppt_h/3+#ppt_w*0.1)" calcmode="lin" valueType="num">
                                      <p:cBhvr additive="sum">
                                        <p:cTn id="16" dur="200" decel="100000" autoRev="1" fill="hold">
                                          <p:stCondLst>
                                            <p:cond delay="600"/>
                                          </p:stCondLst>
                                        </p:cTn>
                                        <p:tgtEl>
                                          <p:spTgt spid="205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lardlad.com/images/promo/jabf04.jpg"/>
          <p:cNvPicPr>
            <a:picLocks noChangeAspect="1" noChangeArrowheads="1"/>
          </p:cNvPicPr>
          <p:nvPr/>
        </p:nvPicPr>
        <p:blipFill>
          <a:blip r:embed="rId3" cstate="print"/>
          <a:srcRect/>
          <a:stretch>
            <a:fillRect/>
          </a:stretch>
        </p:blipFill>
        <p:spPr bwMode="auto">
          <a:xfrm>
            <a:off x="2071688" y="1928813"/>
            <a:ext cx="4929187" cy="4030662"/>
          </a:xfrm>
          <a:prstGeom prst="rect">
            <a:avLst/>
          </a:prstGeom>
          <a:noFill/>
          <a:ln w="9525">
            <a:noFill/>
            <a:miter lim="800000"/>
            <a:headEnd/>
            <a:tailEnd/>
          </a:ln>
        </p:spPr>
      </p:pic>
      <p:sp>
        <p:nvSpPr>
          <p:cNvPr id="3" name="Rectangle 2"/>
          <p:cNvSpPr/>
          <p:nvPr/>
        </p:nvSpPr>
        <p:spPr>
          <a:xfrm>
            <a:off x="2071670" y="500042"/>
            <a:ext cx="5436296" cy="923330"/>
          </a:xfrm>
          <a:prstGeom prst="rect">
            <a:avLst/>
          </a:prstGeom>
          <a:noFill/>
        </p:spPr>
        <p:txBody>
          <a:bodyPr wrap="none">
            <a:spAutoFit/>
          </a:bodyPr>
          <a:lstStyle/>
          <a:p>
            <a:pPr algn="ctr" fontAlgn="auto">
              <a:spcBef>
                <a:spcPts val="0"/>
              </a:spcBef>
              <a:spcAft>
                <a:spcPts val="0"/>
              </a:spcAft>
              <a:defRPr/>
            </a:pPr>
            <a:r>
              <a:rPr lang="en-US" sz="5400" b="1" i="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mn-lt"/>
                <a:cs typeface="+mn-cs"/>
              </a:rPr>
              <a:t>Romeo is in love…</a:t>
            </a:r>
            <a:endParaRPr lang="en-US" sz="5400" b="1" i="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mn-lt"/>
              <a:cs typeface="+mn-cs"/>
            </a:endParaRPr>
          </a:p>
        </p:txBody>
      </p:sp>
      <p:cxnSp>
        <p:nvCxnSpPr>
          <p:cNvPr id="5" name="Straight Arrow Connector 4"/>
          <p:cNvCxnSpPr/>
          <p:nvPr/>
        </p:nvCxnSpPr>
        <p:spPr>
          <a:xfrm flipV="1">
            <a:off x="1928813" y="3857625"/>
            <a:ext cx="1643062" cy="21431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149" name="TextBox 8"/>
          <p:cNvSpPr txBox="1">
            <a:spLocks noChangeArrowheads="1"/>
          </p:cNvSpPr>
          <p:nvPr/>
        </p:nvSpPr>
        <p:spPr bwMode="auto">
          <a:xfrm>
            <a:off x="285750" y="3857625"/>
            <a:ext cx="1643063" cy="369888"/>
          </a:xfrm>
          <a:prstGeom prst="rect">
            <a:avLst/>
          </a:prstGeom>
          <a:solidFill>
            <a:schemeClr val="bg1"/>
          </a:solidFill>
          <a:ln w="9525">
            <a:noFill/>
            <a:miter lim="800000"/>
            <a:headEnd/>
            <a:tailEnd/>
          </a:ln>
        </p:spPr>
        <p:txBody>
          <a:bodyPr>
            <a:spAutoFit/>
          </a:bodyPr>
          <a:lstStyle/>
          <a:p>
            <a:pPr algn="ctr"/>
            <a:r>
              <a:rPr lang="en-GB" i="0">
                <a:latin typeface="Calibri" pitchFamily="34" charset="0"/>
              </a:rPr>
              <a:t>Rosaline</a:t>
            </a:r>
          </a:p>
        </p:txBody>
      </p:sp>
      <p:cxnSp>
        <p:nvCxnSpPr>
          <p:cNvPr id="11" name="Straight Arrow Connector 10"/>
          <p:cNvCxnSpPr/>
          <p:nvPr/>
        </p:nvCxnSpPr>
        <p:spPr>
          <a:xfrm rot="10800000">
            <a:off x="5715000" y="3643313"/>
            <a:ext cx="1500188" cy="78581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151" name="TextBox 12"/>
          <p:cNvSpPr txBox="1">
            <a:spLocks noChangeArrowheads="1"/>
          </p:cNvSpPr>
          <p:nvPr/>
        </p:nvSpPr>
        <p:spPr bwMode="auto">
          <a:xfrm>
            <a:off x="7215188" y="4286250"/>
            <a:ext cx="1428750" cy="369888"/>
          </a:xfrm>
          <a:prstGeom prst="rect">
            <a:avLst/>
          </a:prstGeom>
          <a:solidFill>
            <a:schemeClr val="bg1"/>
          </a:solidFill>
          <a:ln w="9525">
            <a:noFill/>
            <a:miter lim="800000"/>
            <a:headEnd/>
            <a:tailEnd/>
          </a:ln>
        </p:spPr>
        <p:txBody>
          <a:bodyPr>
            <a:spAutoFit/>
          </a:bodyPr>
          <a:lstStyle/>
          <a:p>
            <a:pPr algn="ctr"/>
            <a:r>
              <a:rPr lang="en-GB" i="0">
                <a:latin typeface="Calibri" pitchFamily="34" charset="0"/>
              </a:rPr>
              <a:t>Romeo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frequencycomputers.co.uk/file/bart8.gif"/>
          <p:cNvPicPr>
            <a:picLocks noChangeAspect="1" noChangeArrowheads="1"/>
          </p:cNvPicPr>
          <p:nvPr/>
        </p:nvPicPr>
        <p:blipFill>
          <a:blip r:embed="rId3" cstate="print"/>
          <a:srcRect/>
          <a:stretch>
            <a:fillRect/>
          </a:stretch>
        </p:blipFill>
        <p:spPr bwMode="auto">
          <a:xfrm>
            <a:off x="4929188" y="1600200"/>
            <a:ext cx="3781425" cy="5257800"/>
          </a:xfrm>
          <a:prstGeom prst="rect">
            <a:avLst/>
          </a:prstGeom>
          <a:noFill/>
          <a:ln w="9525">
            <a:noFill/>
            <a:miter lim="800000"/>
            <a:headEnd/>
            <a:tailEnd/>
          </a:ln>
        </p:spPr>
      </p:pic>
      <p:sp>
        <p:nvSpPr>
          <p:cNvPr id="3" name="TextBox 2"/>
          <p:cNvSpPr txBox="1">
            <a:spLocks noChangeArrowheads="1"/>
          </p:cNvSpPr>
          <p:nvPr/>
        </p:nvSpPr>
        <p:spPr bwMode="auto">
          <a:xfrm>
            <a:off x="1000125" y="2428875"/>
            <a:ext cx="3429000" cy="369888"/>
          </a:xfrm>
          <a:prstGeom prst="rect">
            <a:avLst/>
          </a:prstGeom>
          <a:solidFill>
            <a:schemeClr val="bg1"/>
          </a:solidFill>
          <a:ln w="9525">
            <a:noFill/>
            <a:miter lim="800000"/>
            <a:headEnd/>
            <a:tailEnd/>
          </a:ln>
        </p:spPr>
        <p:txBody>
          <a:bodyPr>
            <a:spAutoFit/>
          </a:bodyPr>
          <a:lstStyle/>
          <a:p>
            <a:pPr algn="ctr"/>
            <a:r>
              <a:rPr lang="en-GB" i="0">
                <a:latin typeface="Calibri" pitchFamily="34" charset="0"/>
              </a:rPr>
              <a:t>Rosaline doesn’t love Romeo</a:t>
            </a:r>
          </a:p>
        </p:txBody>
      </p:sp>
      <p:sp>
        <p:nvSpPr>
          <p:cNvPr id="4" name="Rectangle 3"/>
          <p:cNvSpPr/>
          <p:nvPr/>
        </p:nvSpPr>
        <p:spPr>
          <a:xfrm>
            <a:off x="0" y="0"/>
            <a:ext cx="6368859" cy="923330"/>
          </a:xfrm>
          <a:prstGeom prst="rect">
            <a:avLst/>
          </a:prstGeom>
          <a:noFill/>
        </p:spPr>
        <p:txBody>
          <a:bodyPr wrap="none">
            <a:spAutoFit/>
          </a:bodyPr>
          <a:lstStyle/>
          <a:p>
            <a:pPr algn="ctr" fontAlgn="auto">
              <a:spcBef>
                <a:spcPts val="0"/>
              </a:spcBef>
              <a:spcAft>
                <a:spcPts val="0"/>
              </a:spcAft>
              <a:defRPr/>
            </a:pPr>
            <a:r>
              <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rPr>
              <a:t>…but it is unrequited.</a:t>
            </a:r>
            <a:endPar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ppt_x"/>
                                          </p:val>
                                        </p:tav>
                                        <p:tav tm="100000">
                                          <p:val>
                                            <p:strVal val="#ppt_x"/>
                                          </p:val>
                                        </p:tav>
                                      </p:tavLst>
                                    </p:anim>
                                    <p:anim calcmode="lin" valueType="num">
                                      <p:cBhvr additive="base">
                                        <p:cTn id="8" dur="500" fill="hold"/>
                                        <p:tgtEl>
                                          <p:spTgt spid="25602"/>
                                        </p:tgtEl>
                                        <p:attrNameLst>
                                          <p:attrName>ppt_y</p:attrName>
                                        </p:attrNameLst>
                                      </p:cBhvr>
                                      <p:tavLst>
                                        <p:tav tm="0">
                                          <p:val>
                                            <p:strVal val="1+#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iw.org/~jess/wp-content/uploads/2007/07/milhouse.gif"/>
          <p:cNvPicPr>
            <a:picLocks noChangeAspect="1" noChangeArrowheads="1"/>
          </p:cNvPicPr>
          <p:nvPr/>
        </p:nvPicPr>
        <p:blipFill>
          <a:blip r:embed="rId3" cstate="print"/>
          <a:srcRect/>
          <a:stretch>
            <a:fillRect/>
          </a:stretch>
        </p:blipFill>
        <p:spPr bwMode="auto">
          <a:xfrm>
            <a:off x="428596" y="1285860"/>
            <a:ext cx="4286280" cy="3968778"/>
          </a:xfrm>
          <a:prstGeom prst="rect">
            <a:avLst/>
          </a:prstGeom>
          <a:noFill/>
          <a:scene3d>
            <a:camera prst="orthographicFront">
              <a:rot lat="0" lon="11399976" rev="0"/>
            </a:camera>
            <a:lightRig rig="threePt" dir="t"/>
          </a:scene3d>
        </p:spPr>
      </p:pic>
      <p:sp>
        <p:nvSpPr>
          <p:cNvPr id="3" name="TextBox 2"/>
          <p:cNvSpPr txBox="1">
            <a:spLocks noChangeArrowheads="1"/>
          </p:cNvSpPr>
          <p:nvPr/>
        </p:nvSpPr>
        <p:spPr bwMode="auto">
          <a:xfrm>
            <a:off x="5143500" y="1785938"/>
            <a:ext cx="3143250" cy="1477962"/>
          </a:xfrm>
          <a:prstGeom prst="rect">
            <a:avLst/>
          </a:prstGeom>
          <a:solidFill>
            <a:schemeClr val="bg1"/>
          </a:solidFill>
          <a:ln w="9525">
            <a:noFill/>
            <a:miter lim="800000"/>
            <a:headEnd/>
            <a:tailEnd/>
          </a:ln>
        </p:spPr>
        <p:txBody>
          <a:bodyPr>
            <a:spAutoFit/>
          </a:bodyPr>
          <a:lstStyle/>
          <a:p>
            <a:r>
              <a:rPr lang="en-GB" i="0">
                <a:latin typeface="Calibri" pitchFamily="34" charset="0"/>
              </a:rPr>
              <a:t>Romeo’s best friend, Mercutio, hears there’s a party at the Capulet house and to cheer Romeo up he decides to get them an invite.</a:t>
            </a:r>
          </a:p>
        </p:txBody>
      </p:sp>
      <p:cxnSp>
        <p:nvCxnSpPr>
          <p:cNvPr id="5" name="Straight Arrow Connector 4"/>
          <p:cNvCxnSpPr/>
          <p:nvPr/>
        </p:nvCxnSpPr>
        <p:spPr>
          <a:xfrm rot="16200000" flipV="1">
            <a:off x="2250281" y="4750594"/>
            <a:ext cx="1071563" cy="100012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197" name="TextBox 5"/>
          <p:cNvSpPr txBox="1">
            <a:spLocks noChangeArrowheads="1"/>
          </p:cNvSpPr>
          <p:nvPr/>
        </p:nvSpPr>
        <p:spPr bwMode="auto">
          <a:xfrm>
            <a:off x="2500313" y="5786438"/>
            <a:ext cx="1857375" cy="369887"/>
          </a:xfrm>
          <a:prstGeom prst="rect">
            <a:avLst/>
          </a:prstGeom>
          <a:solidFill>
            <a:schemeClr val="bg1"/>
          </a:solidFill>
          <a:ln w="9525">
            <a:noFill/>
            <a:miter lim="800000"/>
            <a:headEnd/>
            <a:tailEnd/>
          </a:ln>
        </p:spPr>
        <p:txBody>
          <a:bodyPr>
            <a:spAutoFit/>
          </a:bodyPr>
          <a:lstStyle/>
          <a:p>
            <a:pPr algn="ctr"/>
            <a:r>
              <a:rPr lang="en-GB" i="0">
                <a:latin typeface="Calibri" pitchFamily="34" charset="0"/>
              </a:rPr>
              <a:t>Mercutio</a:t>
            </a:r>
          </a:p>
        </p:txBody>
      </p:sp>
      <p:sp>
        <p:nvSpPr>
          <p:cNvPr id="7" name="Rectangle 6"/>
          <p:cNvSpPr/>
          <p:nvPr/>
        </p:nvSpPr>
        <p:spPr>
          <a:xfrm>
            <a:off x="3428992" y="0"/>
            <a:ext cx="5434949" cy="923330"/>
          </a:xfrm>
          <a:prstGeom prst="rect">
            <a:avLst/>
          </a:prstGeom>
          <a:noFill/>
        </p:spPr>
        <p:txBody>
          <a:bodyPr wrap="none">
            <a:spAutoFit/>
          </a:bodyPr>
          <a:lstStyle/>
          <a:p>
            <a:pPr algn="ctr" fontAlgn="auto">
              <a:spcBef>
                <a:spcPts val="0"/>
              </a:spcBef>
              <a:spcAft>
                <a:spcPts val="0"/>
              </a:spcAft>
              <a:defRPr/>
            </a:pPr>
            <a:r>
              <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rPr>
              <a:t>Let’s have a party!</a:t>
            </a:r>
            <a:endPar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7650"/>
                                        </p:tgtEl>
                                      </p:cBhvr>
                                    </p:animEffect>
                                    <p:animScale>
                                      <p:cBhvr>
                                        <p:cTn id="7" dur="250" autoRev="1" fill="hold"/>
                                        <p:tgtEl>
                                          <p:spTgt spid="27650"/>
                                        </p:tgtEl>
                                      </p:cBhvr>
                                      <p:by x="105000" y="105000"/>
                                    </p:animScale>
                                  </p:childTnLst>
                                </p:cTn>
                              </p:par>
                              <p:par>
                                <p:cTn id="8" presetID="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additive="base">
                                        <p:cTn id="10" dur="500" fill="hold"/>
                                        <p:tgtEl>
                                          <p:spTgt spid="3"/>
                                        </p:tgtEl>
                                        <p:attrNameLst>
                                          <p:attrName>ppt_x</p:attrName>
                                        </p:attrNameLst>
                                      </p:cBhvr>
                                      <p:tavLst>
                                        <p:tav tm="0">
                                          <p:val>
                                            <p:strVal val="#ppt_x"/>
                                          </p:val>
                                        </p:tav>
                                        <p:tav tm="100000">
                                          <p:val>
                                            <p:strVal val="#ppt_x"/>
                                          </p:val>
                                        </p:tav>
                                      </p:tavLst>
                                    </p:anim>
                                    <p:anim calcmode="lin" valueType="num">
                                      <p:cBhvr additive="base">
                                        <p:cTn id="1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i59.photobucket.com/albums/g309/Fionn-Whelan/Simpsons/jessica.gif"/>
          <p:cNvPicPr>
            <a:picLocks noChangeAspect="1" noChangeArrowheads="1"/>
          </p:cNvPicPr>
          <p:nvPr/>
        </p:nvPicPr>
        <p:blipFill>
          <a:blip r:embed="rId3" cstate="print"/>
          <a:srcRect/>
          <a:stretch>
            <a:fillRect/>
          </a:stretch>
        </p:blipFill>
        <p:spPr bwMode="auto">
          <a:xfrm>
            <a:off x="428625" y="1357313"/>
            <a:ext cx="4505325" cy="4562475"/>
          </a:xfrm>
          <a:prstGeom prst="rect">
            <a:avLst/>
          </a:prstGeom>
          <a:noFill/>
          <a:ln w="9525">
            <a:noFill/>
            <a:miter lim="800000"/>
            <a:headEnd/>
            <a:tailEnd/>
          </a:ln>
        </p:spPr>
      </p:pic>
      <p:sp>
        <p:nvSpPr>
          <p:cNvPr id="3" name="TextBox 2"/>
          <p:cNvSpPr txBox="1">
            <a:spLocks noChangeArrowheads="1"/>
          </p:cNvSpPr>
          <p:nvPr/>
        </p:nvSpPr>
        <p:spPr bwMode="auto">
          <a:xfrm>
            <a:off x="5214938" y="2143125"/>
            <a:ext cx="3429000" cy="1477963"/>
          </a:xfrm>
          <a:prstGeom prst="rect">
            <a:avLst/>
          </a:prstGeom>
          <a:solidFill>
            <a:schemeClr val="bg1"/>
          </a:solidFill>
          <a:ln w="9525">
            <a:noFill/>
            <a:miter lim="800000"/>
            <a:headEnd/>
            <a:tailEnd/>
          </a:ln>
        </p:spPr>
        <p:txBody>
          <a:bodyPr>
            <a:spAutoFit/>
          </a:bodyPr>
          <a:lstStyle/>
          <a:p>
            <a:r>
              <a:rPr lang="en-GB" i="0">
                <a:latin typeface="Calibri" pitchFamily="34" charset="0"/>
              </a:rPr>
              <a:t>When we first meet Juliet she is waiting for her father’s party to begin. The party is set up in order for her to meet Paris, the man her father wants her to marry.</a:t>
            </a:r>
          </a:p>
        </p:txBody>
      </p:sp>
      <p:sp>
        <p:nvSpPr>
          <p:cNvPr id="4" name="Rectangle 3"/>
          <p:cNvSpPr/>
          <p:nvPr/>
        </p:nvSpPr>
        <p:spPr>
          <a:xfrm>
            <a:off x="5929322" y="285728"/>
            <a:ext cx="1709186" cy="923330"/>
          </a:xfrm>
          <a:prstGeom prst="rect">
            <a:avLst/>
          </a:prstGeom>
          <a:noFill/>
        </p:spPr>
        <p:txBody>
          <a:bodyPr wrap="none">
            <a:spAutoFit/>
          </a:bodyPr>
          <a:lstStyle/>
          <a:p>
            <a:pPr algn="ctr" fontAlgn="auto">
              <a:spcBef>
                <a:spcPts val="0"/>
              </a:spcBef>
              <a:spcAft>
                <a:spcPts val="0"/>
              </a:spcAft>
              <a:defRPr/>
            </a:pPr>
            <a:r>
              <a:rPr lang="en-US" sz="5400" b="1" i="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mn-lt"/>
                <a:cs typeface="+mn-cs"/>
              </a:rPr>
              <a:t>Juliet</a:t>
            </a:r>
            <a:endParaRPr lang="en-US" sz="5400" b="1" i="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ppt_x"/>
                                          </p:val>
                                        </p:tav>
                                        <p:tav tm="100000">
                                          <p:val>
                                            <p:strVal val="#ppt_x"/>
                                          </p:val>
                                        </p:tav>
                                      </p:tavLst>
                                    </p:anim>
                                    <p:anim calcmode="lin" valueType="num">
                                      <p:cBhvr additive="base">
                                        <p:cTn id="8" dur="500" fill="hold"/>
                                        <p:tgtEl>
                                          <p:spTgt spid="29698"/>
                                        </p:tgtEl>
                                        <p:attrNameLst>
                                          <p:attrName>ppt_y</p:attrName>
                                        </p:attrNameLst>
                                      </p:cBhvr>
                                      <p:tavLst>
                                        <p:tav tm="0">
                                          <p:val>
                                            <p:strVal val="1+#ppt_h/2"/>
                                          </p:val>
                                        </p:tav>
                                        <p:tav tm="100000">
                                          <p:val>
                                            <p:strVal val="#ppt_y"/>
                                          </p:val>
                                        </p:tav>
                                      </p:tavLst>
                                    </p:anim>
                                  </p:childTnLst>
                                </p:cTn>
                              </p:par>
                              <p:par>
                                <p:cTn id="9" presetID="25"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4" dur="1000" fill="hold"/>
                                        <p:tgtEl>
                                          <p:spTgt spid="3"/>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simpsoncrazy.com/gallery/images/BartMilhouseSherri.gif"/>
          <p:cNvPicPr>
            <a:picLocks noChangeAspect="1" noChangeArrowheads="1"/>
          </p:cNvPicPr>
          <p:nvPr/>
        </p:nvPicPr>
        <p:blipFill>
          <a:blip r:embed="rId3" cstate="print"/>
          <a:srcRect/>
          <a:stretch>
            <a:fillRect/>
          </a:stretch>
        </p:blipFill>
        <p:spPr bwMode="auto">
          <a:xfrm>
            <a:off x="2000250" y="1143000"/>
            <a:ext cx="5357813" cy="4859338"/>
          </a:xfrm>
          <a:prstGeom prst="rect">
            <a:avLst/>
          </a:prstGeom>
          <a:noFill/>
          <a:ln w="9525">
            <a:noFill/>
            <a:miter lim="800000"/>
            <a:headEnd/>
            <a:tailEnd/>
          </a:ln>
        </p:spPr>
      </p:pic>
      <p:cxnSp>
        <p:nvCxnSpPr>
          <p:cNvPr id="4" name="Straight Arrow Connector 3"/>
          <p:cNvCxnSpPr/>
          <p:nvPr/>
        </p:nvCxnSpPr>
        <p:spPr>
          <a:xfrm>
            <a:off x="1500188" y="3071813"/>
            <a:ext cx="1071562" cy="1428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244" name="TextBox 4"/>
          <p:cNvSpPr txBox="1">
            <a:spLocks noChangeArrowheads="1"/>
          </p:cNvSpPr>
          <p:nvPr/>
        </p:nvSpPr>
        <p:spPr bwMode="auto">
          <a:xfrm>
            <a:off x="0" y="2857500"/>
            <a:ext cx="1643063" cy="369888"/>
          </a:xfrm>
          <a:prstGeom prst="rect">
            <a:avLst/>
          </a:prstGeom>
          <a:solidFill>
            <a:schemeClr val="bg1"/>
          </a:solidFill>
          <a:ln w="9525">
            <a:noFill/>
            <a:miter lim="800000"/>
            <a:headEnd/>
            <a:tailEnd/>
          </a:ln>
        </p:spPr>
        <p:txBody>
          <a:bodyPr>
            <a:spAutoFit/>
          </a:bodyPr>
          <a:lstStyle/>
          <a:p>
            <a:pPr algn="ctr"/>
            <a:r>
              <a:rPr lang="en-GB" i="0">
                <a:latin typeface="Calibri" pitchFamily="34" charset="0"/>
              </a:rPr>
              <a:t>Mercutio</a:t>
            </a:r>
          </a:p>
        </p:txBody>
      </p:sp>
      <p:cxnSp>
        <p:nvCxnSpPr>
          <p:cNvPr id="7" name="Straight Arrow Connector 6"/>
          <p:cNvCxnSpPr/>
          <p:nvPr/>
        </p:nvCxnSpPr>
        <p:spPr>
          <a:xfrm rot="16200000" flipH="1">
            <a:off x="3821907" y="1393031"/>
            <a:ext cx="1071562" cy="1428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246" name="TextBox 7"/>
          <p:cNvSpPr txBox="1">
            <a:spLocks noChangeArrowheads="1"/>
          </p:cNvSpPr>
          <p:nvPr/>
        </p:nvSpPr>
        <p:spPr bwMode="auto">
          <a:xfrm>
            <a:off x="3571875" y="642938"/>
            <a:ext cx="1428750" cy="369887"/>
          </a:xfrm>
          <a:prstGeom prst="rect">
            <a:avLst/>
          </a:prstGeom>
          <a:solidFill>
            <a:schemeClr val="bg1"/>
          </a:solidFill>
          <a:ln w="9525">
            <a:noFill/>
            <a:miter lim="800000"/>
            <a:headEnd/>
            <a:tailEnd/>
          </a:ln>
        </p:spPr>
        <p:txBody>
          <a:bodyPr>
            <a:spAutoFit/>
          </a:bodyPr>
          <a:lstStyle/>
          <a:p>
            <a:pPr algn="ctr"/>
            <a:r>
              <a:rPr lang="en-GB" i="0">
                <a:latin typeface="Calibri" pitchFamily="34" charset="0"/>
              </a:rPr>
              <a:t>Romeo</a:t>
            </a:r>
          </a:p>
        </p:txBody>
      </p:sp>
      <p:cxnSp>
        <p:nvCxnSpPr>
          <p:cNvPr id="10" name="Straight Arrow Connector 9"/>
          <p:cNvCxnSpPr/>
          <p:nvPr/>
        </p:nvCxnSpPr>
        <p:spPr>
          <a:xfrm rot="10800000">
            <a:off x="6143625" y="4143375"/>
            <a:ext cx="1500188"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248" name="TextBox 12"/>
          <p:cNvSpPr txBox="1">
            <a:spLocks noChangeArrowheads="1"/>
          </p:cNvSpPr>
          <p:nvPr/>
        </p:nvSpPr>
        <p:spPr bwMode="auto">
          <a:xfrm>
            <a:off x="7500938" y="3857625"/>
            <a:ext cx="1428750" cy="369888"/>
          </a:xfrm>
          <a:prstGeom prst="rect">
            <a:avLst/>
          </a:prstGeom>
          <a:solidFill>
            <a:schemeClr val="bg1"/>
          </a:solidFill>
          <a:ln w="9525">
            <a:noFill/>
            <a:miter lim="800000"/>
            <a:headEnd/>
            <a:tailEnd/>
          </a:ln>
        </p:spPr>
        <p:txBody>
          <a:bodyPr>
            <a:spAutoFit/>
          </a:bodyPr>
          <a:lstStyle/>
          <a:p>
            <a:pPr algn="ctr"/>
            <a:r>
              <a:rPr lang="en-GB" i="0">
                <a:latin typeface="Calibri" pitchFamily="34" charset="0"/>
              </a:rPr>
              <a:t>Benvolio</a:t>
            </a:r>
          </a:p>
        </p:txBody>
      </p:sp>
      <p:sp>
        <p:nvSpPr>
          <p:cNvPr id="14" name="TextBox 13"/>
          <p:cNvSpPr txBox="1">
            <a:spLocks noChangeArrowheads="1"/>
          </p:cNvSpPr>
          <p:nvPr/>
        </p:nvSpPr>
        <p:spPr bwMode="auto">
          <a:xfrm>
            <a:off x="2071688" y="5934075"/>
            <a:ext cx="5143500" cy="923925"/>
          </a:xfrm>
          <a:prstGeom prst="rect">
            <a:avLst/>
          </a:prstGeom>
          <a:solidFill>
            <a:schemeClr val="bg1"/>
          </a:solidFill>
          <a:ln w="9525">
            <a:noFill/>
            <a:miter lim="800000"/>
            <a:headEnd/>
            <a:tailEnd/>
          </a:ln>
        </p:spPr>
        <p:txBody>
          <a:bodyPr>
            <a:spAutoFit/>
          </a:bodyPr>
          <a:lstStyle/>
          <a:p>
            <a:r>
              <a:rPr lang="en-GB" i="0">
                <a:latin typeface="Calibri" pitchFamily="34" charset="0"/>
              </a:rPr>
              <a:t>Knowing that they’re not supposed to be there, Meructio, Romeo and their friend Benvolio turn up at the party in disguise.</a:t>
            </a:r>
          </a:p>
        </p:txBody>
      </p:sp>
      <p:sp>
        <p:nvSpPr>
          <p:cNvPr id="15" name="Rectangle 14"/>
          <p:cNvSpPr/>
          <p:nvPr/>
        </p:nvSpPr>
        <p:spPr>
          <a:xfrm>
            <a:off x="0" y="0"/>
            <a:ext cx="2875595" cy="923330"/>
          </a:xfrm>
          <a:prstGeom prst="rect">
            <a:avLst/>
          </a:prstGeom>
          <a:noFill/>
        </p:spPr>
        <p:txBody>
          <a:bodyPr wrap="none">
            <a:spAutoFit/>
          </a:bodyPr>
          <a:lstStyle/>
          <a:p>
            <a:pPr algn="ctr" fontAlgn="auto">
              <a:spcBef>
                <a:spcPts val="0"/>
              </a:spcBef>
              <a:spcAft>
                <a:spcPts val="0"/>
              </a:spcAft>
              <a:defRPr/>
            </a:pPr>
            <a:r>
              <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rPr>
              <a:t>Incognito</a:t>
            </a:r>
            <a:endParaRPr lang="en-US" sz="5400" b="1" i="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anim from="(-#ppt_w/2)" to="(#ppt_x)" calcmode="lin" valueType="num">
                                      <p:cBhvr>
                                        <p:cTn id="7" dur="600" fill="hold">
                                          <p:stCondLst>
                                            <p:cond delay="0"/>
                                          </p:stCondLst>
                                        </p:cTn>
                                        <p:tgtEl>
                                          <p:spTgt spid="31746"/>
                                        </p:tgtEl>
                                        <p:attrNameLst>
                                          <p:attrName>ppt_x</p:attrName>
                                        </p:attrNameLst>
                                      </p:cBhvr>
                                    </p:anim>
                                    <p:anim from="0" to="-1.0" calcmode="lin" valueType="num">
                                      <p:cBhvr>
                                        <p:cTn id="8" dur="200" decel="50000" autoRev="1" fill="hold">
                                          <p:stCondLst>
                                            <p:cond delay="600"/>
                                          </p:stCondLst>
                                        </p:cTn>
                                        <p:tgtEl>
                                          <p:spTgt spid="31746"/>
                                        </p:tgtEl>
                                        <p:attrNameLst>
                                          <p:attrName>xshear</p:attrName>
                                        </p:attrNameLst>
                                      </p:cBhvr>
                                    </p:anim>
                                    <p:animScale>
                                      <p:cBhvr>
                                        <p:cTn id="9" dur="200" decel="100000" autoRev="1" fill="hold">
                                          <p:stCondLst>
                                            <p:cond delay="600"/>
                                          </p:stCondLst>
                                        </p:cTn>
                                        <p:tgtEl>
                                          <p:spTgt spid="31746"/>
                                        </p:tgtEl>
                                      </p:cBhvr>
                                      <p:from x="100000" y="100000"/>
                                      <p:to x="80000" y="100000"/>
                                    </p:animScale>
                                    <p:anim by="(#ppt_h/3+#ppt_w*0.1)" calcmode="lin" valueType="num">
                                      <p:cBhvr additive="sum">
                                        <p:cTn id="10" dur="200" decel="100000" autoRev="1" fill="hold">
                                          <p:stCondLst>
                                            <p:cond delay="600"/>
                                          </p:stCondLst>
                                        </p:cTn>
                                        <p:tgtEl>
                                          <p:spTgt spid="31746"/>
                                        </p:tgtEl>
                                        <p:attrNameLst>
                                          <p:attrName>ppt_x</p:attrName>
                                        </p:attrNameLst>
                                      </p:cBhvr>
                                    </p:anim>
                                  </p:childTnLst>
                                </p:cTn>
                              </p:par>
                              <p:par>
                                <p:cTn id="11" presetID="26"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80">
                                          <p:stCondLst>
                                            <p:cond delay="0"/>
                                          </p:stCondLst>
                                        </p:cTn>
                                        <p:tgtEl>
                                          <p:spTgt spid="14"/>
                                        </p:tgtEl>
                                      </p:cBhvr>
                                    </p:animEffect>
                                    <p:anim calcmode="lin" valueType="num">
                                      <p:cBhvr>
                                        <p:cTn id="1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9" dur="26">
                                          <p:stCondLst>
                                            <p:cond delay="650"/>
                                          </p:stCondLst>
                                        </p:cTn>
                                        <p:tgtEl>
                                          <p:spTgt spid="14"/>
                                        </p:tgtEl>
                                      </p:cBhvr>
                                      <p:to x="100000" y="60000"/>
                                    </p:animScale>
                                    <p:animScale>
                                      <p:cBhvr>
                                        <p:cTn id="20" dur="166" decel="50000">
                                          <p:stCondLst>
                                            <p:cond delay="676"/>
                                          </p:stCondLst>
                                        </p:cTn>
                                        <p:tgtEl>
                                          <p:spTgt spid="14"/>
                                        </p:tgtEl>
                                      </p:cBhvr>
                                      <p:to x="100000" y="100000"/>
                                    </p:animScale>
                                    <p:animScale>
                                      <p:cBhvr>
                                        <p:cTn id="21" dur="26">
                                          <p:stCondLst>
                                            <p:cond delay="1312"/>
                                          </p:stCondLst>
                                        </p:cTn>
                                        <p:tgtEl>
                                          <p:spTgt spid="14"/>
                                        </p:tgtEl>
                                      </p:cBhvr>
                                      <p:to x="100000" y="80000"/>
                                    </p:animScale>
                                    <p:animScale>
                                      <p:cBhvr>
                                        <p:cTn id="22" dur="166" decel="50000">
                                          <p:stCondLst>
                                            <p:cond delay="1338"/>
                                          </p:stCondLst>
                                        </p:cTn>
                                        <p:tgtEl>
                                          <p:spTgt spid="14"/>
                                        </p:tgtEl>
                                      </p:cBhvr>
                                      <p:to x="100000" y="100000"/>
                                    </p:animScale>
                                    <p:animScale>
                                      <p:cBhvr>
                                        <p:cTn id="23" dur="26">
                                          <p:stCondLst>
                                            <p:cond delay="1642"/>
                                          </p:stCondLst>
                                        </p:cTn>
                                        <p:tgtEl>
                                          <p:spTgt spid="14"/>
                                        </p:tgtEl>
                                      </p:cBhvr>
                                      <p:to x="100000" y="90000"/>
                                    </p:animScale>
                                    <p:animScale>
                                      <p:cBhvr>
                                        <p:cTn id="24" dur="166" decel="50000">
                                          <p:stCondLst>
                                            <p:cond delay="1668"/>
                                          </p:stCondLst>
                                        </p:cTn>
                                        <p:tgtEl>
                                          <p:spTgt spid="14"/>
                                        </p:tgtEl>
                                      </p:cBhvr>
                                      <p:to x="100000" y="100000"/>
                                    </p:animScale>
                                    <p:animScale>
                                      <p:cBhvr>
                                        <p:cTn id="25" dur="26">
                                          <p:stCondLst>
                                            <p:cond delay="1808"/>
                                          </p:stCondLst>
                                        </p:cTn>
                                        <p:tgtEl>
                                          <p:spTgt spid="14"/>
                                        </p:tgtEl>
                                      </p:cBhvr>
                                      <p:to x="100000" y="95000"/>
                                    </p:animScale>
                                    <p:animScale>
                                      <p:cBhvr>
                                        <p:cTn id="26"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532</Words>
  <Application>Microsoft Office PowerPoint</Application>
  <PresentationFormat>On-screen Show (4:3)</PresentationFormat>
  <Paragraphs>73</Paragraphs>
  <Slides>20</Slides>
  <Notes>20</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Calibri</vt:lpstr>
      <vt:lpstr>Arial</vt:lpstr>
      <vt:lpstr>Office Theme</vt:lpstr>
      <vt:lpstr>Romeo and Juliet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Romeo and Juliet</dc:title>
  <dc:creator>Windows User</dc:creator>
  <cp:lastModifiedBy>setup</cp:lastModifiedBy>
  <cp:revision>19</cp:revision>
  <dcterms:created xsi:type="dcterms:W3CDTF">2008-09-21T19:03:59Z</dcterms:created>
  <dcterms:modified xsi:type="dcterms:W3CDTF">2013-01-15T20:08:20Z</dcterms:modified>
</cp:coreProperties>
</file>