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lackadder ITC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lackadder ITC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lackadder ITC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lackadder ITC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lackadder ITC" pitchFamily="8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lackadder ITC" pitchFamily="8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lackadder ITC" pitchFamily="8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lackadder ITC" pitchFamily="8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lackadder ITC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9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AF45F-6E45-4AE8-A339-9C535F046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B6901-52FC-4B1D-B020-D52A7968C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32EAB-9DBB-4D21-9663-0F713905A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87D6B-FA7D-45E1-A36A-080EAE983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BBB84-4E04-41CC-8C50-A4E5A0D38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D130-1752-4710-AB43-1943D069F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AA7A6-E66D-45E0-8925-06BFD3609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3FFC0-052F-4316-A62E-7142AD882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E1836-BE3C-4A4F-AC30-0C3541B4A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E02D7-03F9-4CBA-A1D4-03E470B4F0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43F29-311D-46E3-BA47-A7F164452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38924E7-F273-4201-9D20-F905113B58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5.xml"/><Relationship Id="rId7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Relationship Id="rId9" Type="http://schemas.openxmlformats.org/officeDocument/2006/relationships/slide" Target="slide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17525" y="498475"/>
            <a:ext cx="755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0"/>
            <a:ext cx="76358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9600">
                <a:solidFill>
                  <a:schemeClr val="bg1"/>
                </a:solidFill>
              </a:rPr>
              <a:t>Romeo and Juliet</a:t>
            </a:r>
          </a:p>
        </p:txBody>
      </p:sp>
      <p:pic>
        <p:nvPicPr>
          <p:cNvPr id="2055" name="Picture 7" descr="H:\romeo and juliet\ear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76400"/>
            <a:ext cx="4360863" cy="4818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81200" y="0"/>
            <a:ext cx="5053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Montagues</a:t>
            </a:r>
          </a:p>
        </p:txBody>
      </p:sp>
      <p:pic>
        <p:nvPicPr>
          <p:cNvPr id="13319" name="Picture 7" descr="C:\My Documents\My Pictures\romeoandjuliet\montagu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1280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438400" y="228600"/>
            <a:ext cx="40433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9600">
                <a:solidFill>
                  <a:schemeClr val="bg1"/>
                </a:solidFill>
              </a:rPr>
              <a:t>Capulets</a:t>
            </a:r>
          </a:p>
        </p:txBody>
      </p:sp>
      <p:pic>
        <p:nvPicPr>
          <p:cNvPr id="14340" name="Picture 4" descr="C:\My Documents\My Pictures\romeoandjuliet\capul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924800" cy="4754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895600" y="304800"/>
            <a:ext cx="3095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9600">
                <a:solidFill>
                  <a:schemeClr val="bg1"/>
                </a:solidFill>
              </a:rPr>
              <a:t>Others</a:t>
            </a:r>
          </a:p>
        </p:txBody>
      </p:sp>
      <p:pic>
        <p:nvPicPr>
          <p:cNvPr id="15363" name="Picture 3" descr="C:\My Documents\My Pictures\romeoandjuliet\ot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8204200" cy="4922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Look for…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696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Book Antiqua" pitchFamily="18" charset="0"/>
                <a:hlinkClick r:id="rId2" action="ppaction://hlinksldjump"/>
              </a:rPr>
              <a:t>Puns</a:t>
            </a:r>
            <a:endParaRPr lang="en-US" sz="3600">
              <a:solidFill>
                <a:schemeClr val="bg1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Book Antiqua" pitchFamily="18" charset="0"/>
                <a:hlinkClick r:id="rId3" action="ppaction://hlinksldjump"/>
              </a:rPr>
              <a:t>Allusions</a:t>
            </a:r>
            <a:endParaRPr lang="en-US" sz="3600">
              <a:solidFill>
                <a:schemeClr val="bg1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Book Antiqua" pitchFamily="18" charset="0"/>
                <a:hlinkClick r:id="rId4" action="ppaction://hlinksldjump"/>
              </a:rPr>
              <a:t>Metaphor</a:t>
            </a:r>
            <a:endParaRPr lang="en-US" sz="3600">
              <a:solidFill>
                <a:schemeClr val="bg1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Book Antiqua" pitchFamily="18" charset="0"/>
                <a:hlinkClick r:id="rId5" action="ppaction://hlinksldjump"/>
              </a:rPr>
              <a:t>Personification</a:t>
            </a:r>
            <a:endParaRPr lang="en-US" sz="3600">
              <a:solidFill>
                <a:schemeClr val="bg1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Book Antiqua" pitchFamily="18" charset="0"/>
                <a:hlinkClick r:id="rId6" action="ppaction://hlinksldjump"/>
              </a:rPr>
              <a:t>Oxymorons</a:t>
            </a:r>
            <a:endParaRPr lang="en-US" sz="3600">
              <a:solidFill>
                <a:schemeClr val="bg1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Book Antiqua" pitchFamily="18" charset="0"/>
                <a:hlinkClick r:id="rId7" action="ppaction://hlinksldjump"/>
              </a:rPr>
              <a:t>Paradoxes</a:t>
            </a:r>
            <a:endParaRPr lang="en-US" sz="3600">
              <a:solidFill>
                <a:schemeClr val="bg1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  <a:latin typeface="Book Antiqua" pitchFamily="18" charset="0"/>
                <a:hlinkClick r:id="rId8" action="ppaction://hlinksldjump"/>
              </a:rPr>
              <a:t>Foreshadowing</a:t>
            </a:r>
            <a:endParaRPr lang="en-US" sz="3600">
              <a:solidFill>
                <a:schemeClr val="bg1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endParaRPr lang="en-US" sz="360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1268" name="AutoShape 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867400"/>
            <a:ext cx="661988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  <p:bldP spid="112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1447800"/>
          </a:xfrm>
        </p:spPr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Puns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69925" y="1798638"/>
            <a:ext cx="7864475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Book Antiqua" pitchFamily="18" charset="0"/>
              </a:rPr>
              <a:t>A pun is a humorous play on words.</a:t>
            </a: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Mercutio – “Nay, gentle Romeo, we must have you dance.”</a:t>
            </a: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Romeo – “Not I, believe me. You have dancing shoes / With nimble </a:t>
            </a:r>
            <a:r>
              <a:rPr lang="en-US" sz="3200" u="sng">
                <a:solidFill>
                  <a:schemeClr val="bg1"/>
                </a:solidFill>
                <a:latin typeface="Book Antiqua" pitchFamily="18" charset="0"/>
              </a:rPr>
              <a:t>soles</a:t>
            </a:r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; I have a </a:t>
            </a:r>
            <a:r>
              <a:rPr lang="en-US" sz="3200" u="sng">
                <a:solidFill>
                  <a:schemeClr val="bg1"/>
                </a:solidFill>
                <a:latin typeface="Book Antiqua" pitchFamily="18" charset="0"/>
              </a:rPr>
              <a:t>soul</a:t>
            </a:r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 of lead…” (Act I Sc. 4)</a:t>
            </a: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74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457200" cy="3571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2" grpId="0" build="p" autoUpdateAnimBg="0"/>
      <p:bldP spid="174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Allusions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153400" cy="520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Book Antiqua" pitchFamily="18" charset="0"/>
              </a:rPr>
              <a:t>An allusion is a reference to a well known work of </a:t>
            </a:r>
            <a:r>
              <a:rPr lang="en-US" sz="440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art, music, literature, or history.</a:t>
            </a:r>
          </a:p>
          <a:p>
            <a:endParaRPr lang="en-US" sz="44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“At lovers’ perjuries, they say Jove laughs.” (Act II, Sc. 2)</a:t>
            </a: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Jove is another name for Jupiter, the Roman King of the Gods. </a:t>
            </a:r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843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324600"/>
            <a:ext cx="509588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6" grpId="0" build="p" autoUpdateAnimBg="0"/>
      <p:bldP spid="184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Metaphor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8392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Book Antiqua" pitchFamily="18" charset="0"/>
              </a:rPr>
              <a:t>A metaphor is a direct comparison between two unlike things.</a:t>
            </a:r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Romeo – “But, soft! what light through yonder window breaks? / It is the east, and </a:t>
            </a:r>
            <a:r>
              <a:rPr lang="en-US" sz="3200" u="sng">
                <a:solidFill>
                  <a:schemeClr val="bg1"/>
                </a:solidFill>
                <a:latin typeface="Book Antiqua" pitchFamily="18" charset="0"/>
              </a:rPr>
              <a:t>Juliet is the sun</a:t>
            </a:r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.” (Act II Sc. 2)</a:t>
            </a:r>
          </a:p>
          <a:p>
            <a:endParaRPr lang="en-US" sz="440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58213" y="6096000"/>
            <a:ext cx="585787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  <p:bldP spid="194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Personification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1401763"/>
            <a:ext cx="8545513" cy="545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Book Antiqua" pitchFamily="18" charset="0"/>
              </a:rPr>
              <a:t>Personification occurs when an inanimate object or concept is given the qualities of a person or animal.</a:t>
            </a:r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Juliet— “For thou wilt lie upon the wings of night / Whiter than new snow on a raven’s back. / Come, gentle night, come, loving, black-brow’d night” (Act III Sc. 2) 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5334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  <p:bldP spid="204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Oxymorons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9248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Book Antiqua" pitchFamily="18" charset="0"/>
              </a:rPr>
              <a:t>An oxymoron describes when two juxtaposed words have opposing or very diverse meanings.</a:t>
            </a:r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Juliet – “Beautiful tyrant! fiend angelical!” (Act III Sc.2)</a:t>
            </a:r>
          </a:p>
          <a:p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172200"/>
            <a:ext cx="509588" cy="3571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  <p:bldP spid="215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Paradoxes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458200" cy="490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1"/>
                </a:solidFill>
                <a:latin typeface="Book Antiqua" pitchFamily="18" charset="0"/>
              </a:rPr>
              <a:t>A paradox is statement or situation with seemingly contradictory or incompatible components.</a:t>
            </a:r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Juliet – “O serpent heart, hid with a flowering face!” (Act III Sc. 2)</a:t>
            </a:r>
          </a:p>
          <a:p>
            <a:endParaRPr lang="en-US" sz="440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400800"/>
            <a:ext cx="509588" cy="3571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  <p:bldP spid="225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38200" y="0"/>
            <a:ext cx="74993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9600">
                <a:solidFill>
                  <a:schemeClr val="bg1"/>
                </a:solidFill>
              </a:rPr>
              <a:t>Two households…</a:t>
            </a:r>
          </a:p>
        </p:txBody>
      </p:sp>
      <p:pic>
        <p:nvPicPr>
          <p:cNvPr id="3075" name="Picture 3" descr="H:\romeo and juliet\set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7315200" cy="529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Foreshadowing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534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Book Antiqua" pitchFamily="18" charset="0"/>
              </a:rPr>
              <a:t>Foreshadowing is a reference to something that will happen later in the story.</a:t>
            </a:r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Juliet – “Give me my Romeo; and, when he shall die,</a:t>
            </a:r>
            <a:br>
              <a:rPr lang="en-US" sz="2800">
                <a:solidFill>
                  <a:schemeClr val="bg1"/>
                </a:solidFill>
                <a:latin typeface="Book Antiqua" pitchFamily="18" charset="0"/>
              </a:rPr>
            </a:b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Take him and cut him out in little stars,</a:t>
            </a:r>
            <a:br>
              <a:rPr lang="en-US" sz="2800">
                <a:solidFill>
                  <a:schemeClr val="bg1"/>
                </a:solidFill>
                <a:latin typeface="Book Antiqua" pitchFamily="18" charset="0"/>
              </a:rPr>
            </a:b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And he will make the face of heaven so fine</a:t>
            </a:r>
            <a:br>
              <a:rPr lang="en-US" sz="2800">
                <a:solidFill>
                  <a:schemeClr val="bg1"/>
                </a:solidFill>
                <a:latin typeface="Book Antiqua" pitchFamily="18" charset="0"/>
              </a:rPr>
            </a:b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That all the world will be in love with night</a:t>
            </a:r>
            <a:br>
              <a:rPr lang="en-US" sz="2800">
                <a:solidFill>
                  <a:schemeClr val="bg1"/>
                </a:solidFill>
                <a:latin typeface="Book Antiqua" pitchFamily="18" charset="0"/>
              </a:rPr>
            </a:br>
            <a:r>
              <a:rPr lang="en-US" sz="2800">
                <a:solidFill>
                  <a:schemeClr val="bg1"/>
                </a:solidFill>
                <a:latin typeface="Book Antiqua" pitchFamily="18" charset="0"/>
              </a:rPr>
              <a:t>And pay no worship to the garish sun.” (Act III Sc. 2) 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324600"/>
            <a:ext cx="509588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  <p:bldP spid="235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Themes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27125" y="2282825"/>
            <a:ext cx="4595813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4800">
                <a:solidFill>
                  <a:schemeClr val="bg1"/>
                </a:solidFill>
                <a:latin typeface="Book Antiqua" pitchFamily="18" charset="0"/>
                <a:hlinkClick r:id="rId2" action="ppaction://hlinksldjump"/>
              </a:rPr>
              <a:t>Light and dark</a:t>
            </a:r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Tx/>
              <a:buChar char="•"/>
            </a:pPr>
            <a:r>
              <a:rPr lang="en-US" sz="4800">
                <a:solidFill>
                  <a:schemeClr val="bg1"/>
                </a:solidFill>
                <a:latin typeface="Book Antiqua" pitchFamily="18" charset="0"/>
                <a:hlinkClick r:id="rId3" action="ppaction://hlinksldjump"/>
              </a:rPr>
              <a:t>Time</a:t>
            </a:r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Tx/>
              <a:buChar char="•"/>
            </a:pPr>
            <a:r>
              <a:rPr lang="en-US" sz="4800">
                <a:solidFill>
                  <a:schemeClr val="bg1"/>
                </a:solidFill>
                <a:latin typeface="Book Antiqua" pitchFamily="18" charset="0"/>
                <a:hlinkClick r:id="rId4" action="ppaction://hlinksldjump"/>
              </a:rPr>
              <a:t>Fate</a:t>
            </a:r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Light and Dark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5344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4800">
                <a:solidFill>
                  <a:schemeClr val="bg1"/>
                </a:solidFill>
                <a:latin typeface="Book Antiqua" pitchFamily="18" charset="0"/>
              </a:rPr>
              <a:t>Look for references to light and dark:</a:t>
            </a:r>
          </a:p>
          <a:p>
            <a:pPr marL="457200" indent="-457200"/>
            <a:endParaRPr lang="en-US" sz="3200">
              <a:solidFill>
                <a:schemeClr val="bg1"/>
              </a:solidFill>
              <a:latin typeface="Book Antiqua" pitchFamily="18" charset="0"/>
            </a:endParaRPr>
          </a:p>
          <a:p>
            <a:pPr marL="457200" indent="-457200"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References to “light” words, such as “torches,” “the sun,” adjectives that describe light (“bright”)</a:t>
            </a:r>
          </a:p>
          <a:p>
            <a:pPr marL="457200" indent="-457200"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References to “dark” words, such as “night” and “gloom”</a:t>
            </a:r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19800"/>
            <a:ext cx="661987" cy="509588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  <p:bldP spid="256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Time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17525" y="1825625"/>
            <a:ext cx="81692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Book Antiqua" pitchFamily="18" charset="0"/>
              </a:rPr>
              <a:t>Look for references to time:</a:t>
            </a:r>
          </a:p>
          <a:p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References to “time” words, such as “hours”</a:t>
            </a:r>
          </a:p>
          <a:p>
            <a:pP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References to the passage of time, especially if it seems “rushed”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585788" cy="5334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  <p:bldP spid="266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Fate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22325" y="2054225"/>
            <a:ext cx="7559675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Book Antiqua" pitchFamily="18" charset="0"/>
              </a:rPr>
              <a:t>Look for references to fate:</a:t>
            </a:r>
          </a:p>
          <a:p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Book Antiqua" pitchFamily="18" charset="0"/>
              </a:rPr>
              <a:t>Look for instances where events are blamed on “fate,” “destiny,” or “the stars”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505200" y="1600200"/>
            <a:ext cx="2097088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9600">
                <a:solidFill>
                  <a:schemeClr val="bg1"/>
                </a:solidFill>
              </a:rPr>
              <a:t>The</a:t>
            </a:r>
          </a:p>
          <a:p>
            <a:pPr algn="ctr"/>
            <a:r>
              <a:rPr lang="en-US" sz="9600">
                <a:solidFill>
                  <a:schemeClr val="bg1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4925" y="390525"/>
            <a:ext cx="89487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8800">
                <a:solidFill>
                  <a:schemeClr val="bg1"/>
                </a:solidFill>
              </a:rPr>
              <a:t>Both alike in dignity…</a:t>
            </a:r>
          </a:p>
        </p:txBody>
      </p:sp>
      <p:pic>
        <p:nvPicPr>
          <p:cNvPr id="4100" name="Picture 4" descr="H:\romeo and juliet\montag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3530600" cy="4572000"/>
          </a:xfrm>
          <a:prstGeom prst="rect">
            <a:avLst/>
          </a:prstGeom>
          <a:noFill/>
        </p:spPr>
      </p:pic>
      <p:pic>
        <p:nvPicPr>
          <p:cNvPr id="4101" name="Picture 5" descr="H:\romeo and juliet\capul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905000"/>
            <a:ext cx="343852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80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17513" y="381000"/>
            <a:ext cx="83169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</a:rPr>
              <a:t>In fair Verona, </a:t>
            </a:r>
          </a:p>
          <a:p>
            <a:pPr algn="ctr"/>
            <a:r>
              <a:rPr lang="en-US" sz="8000">
                <a:solidFill>
                  <a:schemeClr val="bg1"/>
                </a:solidFill>
              </a:rPr>
              <a:t>where we lay our scene…</a:t>
            </a:r>
          </a:p>
        </p:txBody>
      </p:sp>
      <p:pic>
        <p:nvPicPr>
          <p:cNvPr id="5127" name="Picture 7" descr="H:\romeo and juliet\vbh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48000"/>
            <a:ext cx="3810000" cy="3602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6596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</a:rPr>
              <a:t>From ancient grudge </a:t>
            </a:r>
          </a:p>
          <a:p>
            <a:pPr algn="ctr"/>
            <a:r>
              <a:rPr lang="en-US" sz="8000">
                <a:solidFill>
                  <a:schemeClr val="bg1"/>
                </a:solidFill>
              </a:rPr>
              <a:t>break to new mutiny…</a:t>
            </a:r>
          </a:p>
        </p:txBody>
      </p:sp>
      <p:pic>
        <p:nvPicPr>
          <p:cNvPr id="6147" name="Picture 3" descr="H:\romeo and juliet\f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971800"/>
            <a:ext cx="5473700" cy="360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2088" y="304800"/>
            <a:ext cx="87185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</a:rPr>
              <a:t>Where civil blood </a:t>
            </a:r>
          </a:p>
          <a:p>
            <a:pPr algn="ctr"/>
            <a:r>
              <a:rPr lang="en-US" sz="8000">
                <a:solidFill>
                  <a:schemeClr val="bg1"/>
                </a:solidFill>
              </a:rPr>
              <a:t>makes civil hands unclean.</a:t>
            </a:r>
          </a:p>
        </p:txBody>
      </p:sp>
      <p:pic>
        <p:nvPicPr>
          <p:cNvPr id="7171" name="Picture 3" descr="H:\romeo and juliet\BloodOnH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00400"/>
            <a:ext cx="3581400" cy="2903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54088" y="381000"/>
            <a:ext cx="72993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</a:rPr>
              <a:t>From forth the fatal </a:t>
            </a:r>
          </a:p>
          <a:p>
            <a:pPr algn="ctr"/>
            <a:r>
              <a:rPr lang="en-US" sz="8000">
                <a:solidFill>
                  <a:schemeClr val="bg1"/>
                </a:solidFill>
              </a:rPr>
              <a:t>loins of these two foes,</a:t>
            </a:r>
          </a:p>
        </p:txBody>
      </p:sp>
      <p:pic>
        <p:nvPicPr>
          <p:cNvPr id="8197" name="Picture 5" descr="H:\romeo and juliet\juli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3962400" cy="2641600"/>
          </a:xfrm>
          <a:prstGeom prst="rect">
            <a:avLst/>
          </a:prstGeom>
          <a:noFill/>
        </p:spPr>
      </p:pic>
      <p:pic>
        <p:nvPicPr>
          <p:cNvPr id="8198" name="Picture 6" descr="H:\romeo and juliet\rome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971800"/>
            <a:ext cx="3962400" cy="264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5469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8000">
                <a:solidFill>
                  <a:schemeClr val="bg1"/>
                </a:solidFill>
              </a:rPr>
              <a:t>A pair of star-cross’d </a:t>
            </a:r>
          </a:p>
          <a:p>
            <a:pPr algn="ctr"/>
            <a:r>
              <a:rPr lang="en-US" sz="8000">
                <a:solidFill>
                  <a:schemeClr val="bg1"/>
                </a:solidFill>
              </a:rPr>
              <a:t>lovers take their life.</a:t>
            </a:r>
          </a:p>
        </p:txBody>
      </p:sp>
      <p:pic>
        <p:nvPicPr>
          <p:cNvPr id="9219" name="Picture 3" descr="H:\romeo and juliet\dea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971800"/>
            <a:ext cx="5410200" cy="360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>
                <a:solidFill>
                  <a:schemeClr val="bg1"/>
                </a:solidFill>
                <a:latin typeface="Blackadder ITC" pitchFamily="82" charset="0"/>
              </a:rPr>
              <a:t>Facts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>
                <a:solidFill>
                  <a:schemeClr val="bg1"/>
                </a:solidFill>
                <a:latin typeface="Book Antiqua" pitchFamily="18" charset="0"/>
              </a:rPr>
              <a:t>Written by William Shakespeare in about 1591</a:t>
            </a:r>
          </a:p>
          <a:p>
            <a:r>
              <a:rPr lang="en-US" sz="4800">
                <a:solidFill>
                  <a:schemeClr val="bg1"/>
                </a:solidFill>
                <a:latin typeface="Book Antiqua" pitchFamily="18" charset="0"/>
              </a:rPr>
              <a:t>Based on Arthur Brooke's </a:t>
            </a:r>
            <a:r>
              <a:rPr lang="en-US" sz="4800" i="1">
                <a:solidFill>
                  <a:schemeClr val="bg1"/>
                </a:solidFill>
                <a:latin typeface="Book Antiqua" pitchFamily="18" charset="0"/>
              </a:rPr>
              <a:t>The Tragicall History of Romeus and Juliet</a:t>
            </a:r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Tx/>
              <a:buNone/>
            </a:pPr>
            <a:endParaRPr lang="en-US" sz="480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514</Words>
  <Application>Microsoft Office PowerPoint</Application>
  <PresentationFormat>On-screen Show (4:3)</PresentationFormat>
  <Paragraphs>79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 New Roman</vt:lpstr>
      <vt:lpstr>Blackadder ITC</vt:lpstr>
      <vt:lpstr>Book Antiqua</vt:lpstr>
      <vt:lpstr>Verdana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Facts</vt:lpstr>
      <vt:lpstr>Slide 10</vt:lpstr>
      <vt:lpstr>Slide 11</vt:lpstr>
      <vt:lpstr>Slide 12</vt:lpstr>
      <vt:lpstr>Look for…</vt:lpstr>
      <vt:lpstr>Puns</vt:lpstr>
      <vt:lpstr>Allusions</vt:lpstr>
      <vt:lpstr>Metaphor</vt:lpstr>
      <vt:lpstr>Personification</vt:lpstr>
      <vt:lpstr>Oxymorons</vt:lpstr>
      <vt:lpstr>Paradoxes</vt:lpstr>
      <vt:lpstr>Foreshadowing</vt:lpstr>
      <vt:lpstr>Themes</vt:lpstr>
      <vt:lpstr>Light and Dark</vt:lpstr>
      <vt:lpstr>Time</vt:lpstr>
      <vt:lpstr>Fate</vt:lpstr>
      <vt:lpstr>Slide 25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GCPS</dc:creator>
  <cp:lastModifiedBy>setup</cp:lastModifiedBy>
  <cp:revision>5</cp:revision>
  <dcterms:created xsi:type="dcterms:W3CDTF">2004-03-15T14:39:13Z</dcterms:created>
  <dcterms:modified xsi:type="dcterms:W3CDTF">2014-06-06T17:58:59Z</dcterms:modified>
</cp:coreProperties>
</file>